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317" r:id="rId5"/>
    <p:sldId id="307" r:id="rId6"/>
    <p:sldId id="324" r:id="rId7"/>
    <p:sldId id="318" r:id="rId8"/>
    <p:sldId id="319" r:id="rId9"/>
    <p:sldId id="320" r:id="rId10"/>
    <p:sldId id="321" r:id="rId11"/>
    <p:sldId id="325" r:id="rId12"/>
    <p:sldId id="30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405" autoAdjust="0"/>
  </p:normalViewPr>
  <p:slideViewPr>
    <p:cSldViewPr snapToGrid="0">
      <p:cViewPr varScale="1">
        <p:scale>
          <a:sx n="74" d="100"/>
          <a:sy n="74" d="100"/>
        </p:scale>
        <p:origin x="1042" y="72"/>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leho Maphoto" userId="7f89bcec7be9ad69" providerId="LiveId" clId="{AE851B46-A85D-4A5F-B914-F74A9EDFF1BA}"/>
    <pc:docChg chg="modSld">
      <pc:chgData name="Katleho Maphoto" userId="7f89bcec7be9ad69" providerId="LiveId" clId="{AE851B46-A85D-4A5F-B914-F74A9EDFF1BA}" dt="2025-09-28T12:53:46.215" v="327" actId="20577"/>
      <pc:docMkLst>
        <pc:docMk/>
      </pc:docMkLst>
      <pc:sldChg chg="modSp mod">
        <pc:chgData name="Katleho Maphoto" userId="7f89bcec7be9ad69" providerId="LiveId" clId="{AE851B46-A85D-4A5F-B914-F74A9EDFF1BA}" dt="2025-09-28T12:53:46.215" v="327" actId="20577"/>
        <pc:sldMkLst>
          <pc:docMk/>
          <pc:sldMk cId="2987808491" sldId="318"/>
        </pc:sldMkLst>
        <pc:spChg chg="mod">
          <ac:chgData name="Katleho Maphoto" userId="7f89bcec7be9ad69" providerId="LiveId" clId="{AE851B46-A85D-4A5F-B914-F74A9EDFF1BA}" dt="2025-09-28T12:53:46.215" v="327" actId="20577"/>
          <ac:spMkLst>
            <pc:docMk/>
            <pc:sldMk cId="2987808491" sldId="318"/>
            <ac:spMk id="9" creationId="{CE2E3C16-1AA8-F64A-D7F6-22A31BF468BC}"/>
          </ac:spMkLst>
        </pc:spChg>
      </pc:sldChg>
      <pc:sldChg chg="modSp">
        <pc:chgData name="Katleho Maphoto" userId="7f89bcec7be9ad69" providerId="LiveId" clId="{AE851B46-A85D-4A5F-B914-F74A9EDFF1BA}" dt="2025-09-28T12:53:07.967" v="322"/>
        <pc:sldMkLst>
          <pc:docMk/>
          <pc:sldMk cId="1105511851" sldId="319"/>
        </pc:sldMkLst>
        <pc:spChg chg="mod">
          <ac:chgData name="Katleho Maphoto" userId="7f89bcec7be9ad69" providerId="LiveId" clId="{AE851B46-A85D-4A5F-B914-F74A9EDFF1BA}" dt="2025-09-28T12:53:01.839" v="321"/>
          <ac:spMkLst>
            <pc:docMk/>
            <pc:sldMk cId="1105511851" sldId="319"/>
            <ac:spMk id="11" creationId="{9EAB2AD2-82A9-A7F6-69D9-5AB508EB5B4D}"/>
          </ac:spMkLst>
        </pc:spChg>
        <pc:spChg chg="mod">
          <ac:chgData name="Katleho Maphoto" userId="7f89bcec7be9ad69" providerId="LiveId" clId="{AE851B46-A85D-4A5F-B914-F74A9EDFF1BA}" dt="2025-09-28T12:53:07.967" v="322"/>
          <ac:spMkLst>
            <pc:docMk/>
            <pc:sldMk cId="1105511851" sldId="319"/>
            <ac:spMk id="12" creationId="{76F6AD1F-3F94-DF1C-E4EB-FBE84A85FED5}"/>
          </ac:spMkLst>
        </pc:spChg>
      </pc:sldChg>
      <pc:sldChg chg="modSp">
        <pc:chgData name="Katleho Maphoto" userId="7f89bcec7be9ad69" providerId="LiveId" clId="{AE851B46-A85D-4A5F-B914-F74A9EDFF1BA}" dt="2025-09-28T12:52:51.532" v="320"/>
        <pc:sldMkLst>
          <pc:docMk/>
          <pc:sldMk cId="3234247530" sldId="320"/>
        </pc:sldMkLst>
        <pc:spChg chg="mod">
          <ac:chgData name="Katleho Maphoto" userId="7f89bcec7be9ad69" providerId="LiveId" clId="{AE851B46-A85D-4A5F-B914-F74A9EDFF1BA}" dt="2025-09-28T12:52:45.845" v="319"/>
          <ac:spMkLst>
            <pc:docMk/>
            <pc:sldMk cId="3234247530" sldId="320"/>
            <ac:spMk id="11" creationId="{5044EBAE-458D-DB1B-7AD1-87DC41AA408C}"/>
          </ac:spMkLst>
        </pc:spChg>
        <pc:spChg chg="mod">
          <ac:chgData name="Katleho Maphoto" userId="7f89bcec7be9ad69" providerId="LiveId" clId="{AE851B46-A85D-4A5F-B914-F74A9EDFF1BA}" dt="2025-09-28T12:52:51.532" v="320"/>
          <ac:spMkLst>
            <pc:docMk/>
            <pc:sldMk cId="3234247530" sldId="320"/>
            <ac:spMk id="12" creationId="{D9600C3A-899C-B3EC-3918-69252A49725E}"/>
          </ac:spMkLst>
        </pc:spChg>
      </pc:sldChg>
      <pc:sldChg chg="modSp mod">
        <pc:chgData name="Katleho Maphoto" userId="7f89bcec7be9ad69" providerId="LiveId" clId="{AE851B46-A85D-4A5F-B914-F74A9EDFF1BA}" dt="2025-09-28T12:52:35.249" v="318"/>
        <pc:sldMkLst>
          <pc:docMk/>
          <pc:sldMk cId="1593732911" sldId="321"/>
        </pc:sldMkLst>
        <pc:spChg chg="mod">
          <ac:chgData name="Katleho Maphoto" userId="7f89bcec7be9ad69" providerId="LiveId" clId="{AE851B46-A85D-4A5F-B914-F74A9EDFF1BA}" dt="2025-09-28T12:52:19.286" v="317"/>
          <ac:spMkLst>
            <pc:docMk/>
            <pc:sldMk cId="1593732911" sldId="321"/>
            <ac:spMk id="9" creationId="{BCC0D186-A12C-C691-CAB9-685644D135CF}"/>
          </ac:spMkLst>
        </pc:spChg>
        <pc:spChg chg="mod">
          <ac:chgData name="Katleho Maphoto" userId="7f89bcec7be9ad69" providerId="LiveId" clId="{AE851B46-A85D-4A5F-B914-F74A9EDFF1BA}" dt="2025-09-28T12:52:35.249" v="318"/>
          <ac:spMkLst>
            <pc:docMk/>
            <pc:sldMk cId="1593732911" sldId="321"/>
            <ac:spMk id="10" creationId="{F856CC3B-9E06-0B86-CB8B-CC2434225E23}"/>
          </ac:spMkLst>
        </pc:spChg>
      </pc:sldChg>
      <pc:sldChg chg="modSp mod">
        <pc:chgData name="Katleho Maphoto" userId="7f89bcec7be9ad69" providerId="LiveId" clId="{AE851B46-A85D-4A5F-B914-F74A9EDFF1BA}" dt="2025-09-28T12:50:00.391" v="311" actId="20577"/>
        <pc:sldMkLst>
          <pc:docMk/>
          <pc:sldMk cId="3170724388" sldId="324"/>
        </pc:sldMkLst>
        <pc:spChg chg="mod">
          <ac:chgData name="Katleho Maphoto" userId="7f89bcec7be9ad69" providerId="LiveId" clId="{AE851B46-A85D-4A5F-B914-F74A9EDFF1BA}" dt="2025-09-28T12:50:00.391" v="311" actId="20577"/>
          <ac:spMkLst>
            <pc:docMk/>
            <pc:sldMk cId="3170724388" sldId="324"/>
            <ac:spMk id="8" creationId="{01E2A525-F26F-6CD3-0353-69BA7F5A7F0F}"/>
          </ac:spMkLst>
        </pc:spChg>
      </pc:sldChg>
      <pc:sldChg chg="addSp modSp mod">
        <pc:chgData name="Katleho Maphoto" userId="7f89bcec7be9ad69" providerId="LiveId" clId="{AE851B46-A85D-4A5F-B914-F74A9EDFF1BA}" dt="2025-09-28T12:45:21.890" v="16" actId="20577"/>
        <pc:sldMkLst>
          <pc:docMk/>
          <pc:sldMk cId="2540665925" sldId="325"/>
        </pc:sldMkLst>
        <pc:spChg chg="add mod">
          <ac:chgData name="Katleho Maphoto" userId="7f89bcec7be9ad69" providerId="LiveId" clId="{AE851B46-A85D-4A5F-B914-F74A9EDFF1BA}" dt="2025-09-28T12:45:21.890" v="16" actId="20577"/>
          <ac:spMkLst>
            <pc:docMk/>
            <pc:sldMk cId="2540665925" sldId="325"/>
            <ac:spMk id="2" creationId="{92861D1B-DF8E-459F-B258-9EBA256985F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[Bright TV Case Study (1).xlsx]DAY&amp;MONTH USERS BY RACE!PivotTable2</c:name>
    <c:fmtId val="19"/>
  </c:pivotSource>
  <c:chart>
    <c:autoTitleDeleted val="0"/>
    <c:pivotFmts>
      <c:pivotFmt>
        <c:idx val="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'DAY&amp;MONTH USERS BY RACE'!$B$6:$B$7</c:f>
              <c:strCache>
                <c:ptCount val="1"/>
                <c:pt idx="0">
                  <c:v>black</c:v>
                </c:pt>
              </c:strCache>
            </c:strRef>
          </c:tx>
          <c:spPr>
            <a:solidFill>
              <a:schemeClr val="accent1"/>
            </a:solidFill>
            <a:ln>
              <a:noFill/>
            </a:ln>
            <a:effectLst/>
          </c:spPr>
          <c:invertIfNegative val="0"/>
          <c:cat>
            <c:strRef>
              <c:f>'DAY&amp;MONTH USERS BY RACE'!$A$8:$A$15</c:f>
              <c:strCache>
                <c:ptCount val="7"/>
                <c:pt idx="0">
                  <c:v>Sun</c:v>
                </c:pt>
                <c:pt idx="1">
                  <c:v>Mon</c:v>
                </c:pt>
                <c:pt idx="2">
                  <c:v>Tue</c:v>
                </c:pt>
                <c:pt idx="3">
                  <c:v>Wed</c:v>
                </c:pt>
                <c:pt idx="4">
                  <c:v>Thu</c:v>
                </c:pt>
                <c:pt idx="5">
                  <c:v>Fri</c:v>
                </c:pt>
                <c:pt idx="6">
                  <c:v>Sat</c:v>
                </c:pt>
              </c:strCache>
            </c:strRef>
          </c:cat>
          <c:val>
            <c:numRef>
              <c:f>'DAY&amp;MONTH USERS BY RACE'!$B$8:$B$15</c:f>
              <c:numCache>
                <c:formatCode>0.00%</c:formatCode>
                <c:ptCount val="7"/>
                <c:pt idx="0">
                  <c:v>7.5002798611888508E-2</c:v>
                </c:pt>
                <c:pt idx="1">
                  <c:v>5.2837792454942349E-2</c:v>
                </c:pt>
                <c:pt idx="2">
                  <c:v>6.8510019030560837E-2</c:v>
                </c:pt>
                <c:pt idx="3">
                  <c:v>6.5263629239897009E-2</c:v>
                </c:pt>
                <c:pt idx="4">
                  <c:v>6.9965297212582558E-2</c:v>
                </c:pt>
                <c:pt idx="5">
                  <c:v>7.7689466024851675E-2</c:v>
                </c:pt>
                <c:pt idx="6">
                  <c:v>7.5562520989589169E-2</c:v>
                </c:pt>
              </c:numCache>
            </c:numRef>
          </c:val>
          <c:extLst>
            <c:ext xmlns:c16="http://schemas.microsoft.com/office/drawing/2014/chart" uri="{C3380CC4-5D6E-409C-BE32-E72D297353CC}">
              <c16:uniqueId val="{00000000-09F7-4439-82D8-8FE655F32FA4}"/>
            </c:ext>
          </c:extLst>
        </c:ser>
        <c:ser>
          <c:idx val="1"/>
          <c:order val="1"/>
          <c:tx>
            <c:strRef>
              <c:f>'DAY&amp;MONTH USERS BY RACE'!$C$6:$C$7</c:f>
              <c:strCache>
                <c:ptCount val="1"/>
                <c:pt idx="0">
                  <c:v>coloured</c:v>
                </c:pt>
              </c:strCache>
            </c:strRef>
          </c:tx>
          <c:spPr>
            <a:solidFill>
              <a:schemeClr val="accent2"/>
            </a:solidFill>
            <a:ln>
              <a:noFill/>
            </a:ln>
            <a:effectLst/>
          </c:spPr>
          <c:invertIfNegative val="0"/>
          <c:cat>
            <c:strRef>
              <c:f>'DAY&amp;MONTH USERS BY RACE'!$A$8:$A$15</c:f>
              <c:strCache>
                <c:ptCount val="7"/>
                <c:pt idx="0">
                  <c:v>Sun</c:v>
                </c:pt>
                <c:pt idx="1">
                  <c:v>Mon</c:v>
                </c:pt>
                <c:pt idx="2">
                  <c:v>Tue</c:v>
                </c:pt>
                <c:pt idx="3">
                  <c:v>Wed</c:v>
                </c:pt>
                <c:pt idx="4">
                  <c:v>Thu</c:v>
                </c:pt>
                <c:pt idx="5">
                  <c:v>Fri</c:v>
                </c:pt>
                <c:pt idx="6">
                  <c:v>Sat</c:v>
                </c:pt>
              </c:strCache>
            </c:strRef>
          </c:cat>
          <c:val>
            <c:numRef>
              <c:f>'DAY&amp;MONTH USERS BY RACE'!$C$8:$C$15</c:f>
              <c:numCache>
                <c:formatCode>0.00%</c:formatCode>
                <c:ptCount val="7"/>
                <c:pt idx="0">
                  <c:v>2.6083062800850779E-2</c:v>
                </c:pt>
                <c:pt idx="1">
                  <c:v>1.7015560282100078E-2</c:v>
                </c:pt>
                <c:pt idx="2">
                  <c:v>2.3060561961267212E-2</c:v>
                </c:pt>
                <c:pt idx="3">
                  <c:v>2.1157505877084967E-2</c:v>
                </c:pt>
                <c:pt idx="4">
                  <c:v>2.6083062800850779E-2</c:v>
                </c:pt>
                <c:pt idx="5">
                  <c:v>3.4702787417440949E-2</c:v>
                </c:pt>
                <c:pt idx="6">
                  <c:v>3.4702787417440949E-2</c:v>
                </c:pt>
              </c:numCache>
            </c:numRef>
          </c:val>
          <c:extLst>
            <c:ext xmlns:c16="http://schemas.microsoft.com/office/drawing/2014/chart" uri="{C3380CC4-5D6E-409C-BE32-E72D297353CC}">
              <c16:uniqueId val="{00000001-09F7-4439-82D8-8FE655F32FA4}"/>
            </c:ext>
          </c:extLst>
        </c:ser>
        <c:ser>
          <c:idx val="2"/>
          <c:order val="2"/>
          <c:tx>
            <c:strRef>
              <c:f>'DAY&amp;MONTH USERS BY RACE'!$D$6:$D$7</c:f>
              <c:strCache>
                <c:ptCount val="1"/>
                <c:pt idx="0">
                  <c:v>indian_asian</c:v>
                </c:pt>
              </c:strCache>
            </c:strRef>
          </c:tx>
          <c:spPr>
            <a:solidFill>
              <a:schemeClr val="accent3"/>
            </a:solidFill>
            <a:ln>
              <a:noFill/>
            </a:ln>
            <a:effectLst/>
          </c:spPr>
          <c:invertIfNegative val="0"/>
          <c:cat>
            <c:strRef>
              <c:f>'DAY&amp;MONTH USERS BY RACE'!$A$8:$A$15</c:f>
              <c:strCache>
                <c:ptCount val="7"/>
                <c:pt idx="0">
                  <c:v>Sun</c:v>
                </c:pt>
                <c:pt idx="1">
                  <c:v>Mon</c:v>
                </c:pt>
                <c:pt idx="2">
                  <c:v>Tue</c:v>
                </c:pt>
                <c:pt idx="3">
                  <c:v>Wed</c:v>
                </c:pt>
                <c:pt idx="4">
                  <c:v>Thu</c:v>
                </c:pt>
                <c:pt idx="5">
                  <c:v>Fri</c:v>
                </c:pt>
                <c:pt idx="6">
                  <c:v>Sat</c:v>
                </c:pt>
              </c:strCache>
            </c:strRef>
          </c:cat>
          <c:val>
            <c:numRef>
              <c:f>'DAY&amp;MONTH USERS BY RACE'!$D$8:$D$15</c:f>
              <c:numCache>
                <c:formatCode>0.00%</c:formatCode>
                <c:ptCount val="7"/>
                <c:pt idx="0">
                  <c:v>2.0373894548304041E-2</c:v>
                </c:pt>
                <c:pt idx="1">
                  <c:v>1.1642225456173739E-2</c:v>
                </c:pt>
                <c:pt idx="2">
                  <c:v>2.3060561961267212E-2</c:v>
                </c:pt>
                <c:pt idx="3">
                  <c:v>4.5113623642673233E-2</c:v>
                </c:pt>
                <c:pt idx="4">
                  <c:v>3.0001119444755402E-2</c:v>
                </c:pt>
                <c:pt idx="5">
                  <c:v>2.0821672450464571E-2</c:v>
                </c:pt>
                <c:pt idx="6">
                  <c:v>2.5299451472069853E-2</c:v>
                </c:pt>
              </c:numCache>
            </c:numRef>
          </c:val>
          <c:extLst>
            <c:ext xmlns:c16="http://schemas.microsoft.com/office/drawing/2014/chart" uri="{C3380CC4-5D6E-409C-BE32-E72D297353CC}">
              <c16:uniqueId val="{00000002-09F7-4439-82D8-8FE655F32FA4}"/>
            </c:ext>
          </c:extLst>
        </c:ser>
        <c:ser>
          <c:idx val="3"/>
          <c:order val="3"/>
          <c:tx>
            <c:strRef>
              <c:f>'DAY&amp;MONTH USERS BY RACE'!$E$6:$E$7</c:f>
              <c:strCache>
                <c:ptCount val="1"/>
                <c:pt idx="0">
                  <c:v>other</c:v>
                </c:pt>
              </c:strCache>
            </c:strRef>
          </c:tx>
          <c:spPr>
            <a:solidFill>
              <a:schemeClr val="accent4"/>
            </a:solidFill>
            <a:ln>
              <a:noFill/>
            </a:ln>
            <a:effectLst/>
          </c:spPr>
          <c:invertIfNegative val="0"/>
          <c:cat>
            <c:strRef>
              <c:f>'DAY&amp;MONTH USERS BY RACE'!$A$8:$A$15</c:f>
              <c:strCache>
                <c:ptCount val="7"/>
                <c:pt idx="0">
                  <c:v>Sun</c:v>
                </c:pt>
                <c:pt idx="1">
                  <c:v>Mon</c:v>
                </c:pt>
                <c:pt idx="2">
                  <c:v>Tue</c:v>
                </c:pt>
                <c:pt idx="3">
                  <c:v>Wed</c:v>
                </c:pt>
                <c:pt idx="4">
                  <c:v>Thu</c:v>
                </c:pt>
                <c:pt idx="5">
                  <c:v>Fri</c:v>
                </c:pt>
                <c:pt idx="6">
                  <c:v>Sat</c:v>
                </c:pt>
              </c:strCache>
            </c:strRef>
          </c:cat>
          <c:val>
            <c:numRef>
              <c:f>'DAY&amp;MONTH USERS BY RACE'!$E$8:$E$15</c:f>
              <c:numCache>
                <c:formatCode>0.00%</c:formatCode>
                <c:ptCount val="7"/>
                <c:pt idx="0">
                  <c:v>1.6791671331019813E-3</c:v>
                </c:pt>
                <c:pt idx="1">
                  <c:v>1.9030560841822456E-3</c:v>
                </c:pt>
                <c:pt idx="2">
                  <c:v>1.119444755401321E-3</c:v>
                </c:pt>
                <c:pt idx="3">
                  <c:v>1.3433337064815852E-3</c:v>
                </c:pt>
                <c:pt idx="4">
                  <c:v>1.2313892309414531E-3</c:v>
                </c:pt>
                <c:pt idx="5">
                  <c:v>1.9030560841822456E-3</c:v>
                </c:pt>
                <c:pt idx="6">
                  <c:v>2.2388895108026419E-3</c:v>
                </c:pt>
              </c:numCache>
            </c:numRef>
          </c:val>
          <c:extLst>
            <c:ext xmlns:c16="http://schemas.microsoft.com/office/drawing/2014/chart" uri="{C3380CC4-5D6E-409C-BE32-E72D297353CC}">
              <c16:uniqueId val="{00000003-09F7-4439-82D8-8FE655F32FA4}"/>
            </c:ext>
          </c:extLst>
        </c:ser>
        <c:ser>
          <c:idx val="4"/>
          <c:order val="4"/>
          <c:tx>
            <c:strRef>
              <c:f>'DAY&amp;MONTH USERS BY RACE'!$F$6:$F$7</c:f>
              <c:strCache>
                <c:ptCount val="1"/>
                <c:pt idx="0">
                  <c:v>white</c:v>
                </c:pt>
              </c:strCache>
            </c:strRef>
          </c:tx>
          <c:spPr>
            <a:solidFill>
              <a:schemeClr val="accent5"/>
            </a:solidFill>
            <a:ln>
              <a:noFill/>
            </a:ln>
            <a:effectLst/>
          </c:spPr>
          <c:invertIfNegative val="0"/>
          <c:cat>
            <c:strRef>
              <c:f>'DAY&amp;MONTH USERS BY RACE'!$A$8:$A$15</c:f>
              <c:strCache>
                <c:ptCount val="7"/>
                <c:pt idx="0">
                  <c:v>Sun</c:v>
                </c:pt>
                <c:pt idx="1">
                  <c:v>Mon</c:v>
                </c:pt>
                <c:pt idx="2">
                  <c:v>Tue</c:v>
                </c:pt>
                <c:pt idx="3">
                  <c:v>Wed</c:v>
                </c:pt>
                <c:pt idx="4">
                  <c:v>Thu</c:v>
                </c:pt>
                <c:pt idx="5">
                  <c:v>Fri</c:v>
                </c:pt>
                <c:pt idx="6">
                  <c:v>Sat</c:v>
                </c:pt>
              </c:strCache>
            </c:strRef>
          </c:cat>
          <c:val>
            <c:numRef>
              <c:f>'DAY&amp;MONTH USERS BY RACE'!$F$8:$F$15</c:f>
              <c:numCache>
                <c:formatCode>0.00%</c:formatCode>
                <c:ptCount val="7"/>
                <c:pt idx="0">
                  <c:v>1.6231948953319152E-2</c:v>
                </c:pt>
                <c:pt idx="1">
                  <c:v>1.3545281540355983E-2</c:v>
                </c:pt>
                <c:pt idx="2">
                  <c:v>1.6679726855479683E-2</c:v>
                </c:pt>
                <c:pt idx="3">
                  <c:v>2.0821672450464571E-2</c:v>
                </c:pt>
                <c:pt idx="4">
                  <c:v>2.1605283779245494E-2</c:v>
                </c:pt>
                <c:pt idx="5">
                  <c:v>2.9777230493675137E-2</c:v>
                </c:pt>
                <c:pt idx="6">
                  <c:v>2.5971118325310644E-2</c:v>
                </c:pt>
              </c:numCache>
            </c:numRef>
          </c:val>
          <c:extLst>
            <c:ext xmlns:c16="http://schemas.microsoft.com/office/drawing/2014/chart" uri="{C3380CC4-5D6E-409C-BE32-E72D297353CC}">
              <c16:uniqueId val="{00000004-09F7-4439-82D8-8FE655F32FA4}"/>
            </c:ext>
          </c:extLst>
        </c:ser>
        <c:dLbls>
          <c:showLegendKey val="0"/>
          <c:showVal val="0"/>
          <c:showCatName val="0"/>
          <c:showSerName val="0"/>
          <c:showPercent val="0"/>
          <c:showBubbleSize val="0"/>
        </c:dLbls>
        <c:gapWidth val="219"/>
        <c:overlap val="-27"/>
        <c:axId val="39733663"/>
        <c:axId val="39733183"/>
      </c:barChart>
      <c:catAx>
        <c:axId val="39733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33183"/>
        <c:crosses val="autoZero"/>
        <c:auto val="1"/>
        <c:lblAlgn val="ctr"/>
        <c:lblOffset val="100"/>
        <c:noMultiLvlLbl val="0"/>
      </c:catAx>
      <c:valAx>
        <c:axId val="3973318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3366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[Bright TV Case Study (1).xlsx]DAY&amp;MONTH USERS BY RACE!PivotTable4</c:name>
    <c:fmtId val="12"/>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'DAY&amp;MONTH USERS BY RACE'!$B$24:$B$25</c:f>
              <c:strCache>
                <c:ptCount val="1"/>
                <c:pt idx="0">
                  <c:v>black</c:v>
                </c:pt>
              </c:strCache>
            </c:strRef>
          </c:tx>
          <c:spPr>
            <a:solidFill>
              <a:schemeClr val="accent1"/>
            </a:solidFill>
            <a:ln>
              <a:noFill/>
            </a:ln>
            <a:effectLst/>
          </c:spPr>
          <c:invertIfNegative val="0"/>
          <c:cat>
            <c:strRef>
              <c:f>'DAY&amp;MONTH USERS BY RACE'!$A$26:$A$29</c:f>
              <c:strCache>
                <c:ptCount val="3"/>
                <c:pt idx="0">
                  <c:v>Jan</c:v>
                </c:pt>
                <c:pt idx="1">
                  <c:v>Feb</c:v>
                </c:pt>
                <c:pt idx="2">
                  <c:v>Mar</c:v>
                </c:pt>
              </c:strCache>
            </c:strRef>
          </c:cat>
          <c:val>
            <c:numRef>
              <c:f>'DAY&amp;MONTH USERS BY RACE'!$B$26:$B$29</c:f>
              <c:numCache>
                <c:formatCode>0.00%</c:formatCode>
                <c:ptCount val="3"/>
                <c:pt idx="0">
                  <c:v>0.13388559274599798</c:v>
                </c:pt>
                <c:pt idx="1">
                  <c:v>0.15683421023172506</c:v>
                </c:pt>
                <c:pt idx="2">
                  <c:v>0.19411172058658904</c:v>
                </c:pt>
              </c:numCache>
            </c:numRef>
          </c:val>
          <c:extLst>
            <c:ext xmlns:c16="http://schemas.microsoft.com/office/drawing/2014/chart" uri="{C3380CC4-5D6E-409C-BE32-E72D297353CC}">
              <c16:uniqueId val="{00000000-EC67-4637-B2DA-36DC99A00686}"/>
            </c:ext>
          </c:extLst>
        </c:ser>
        <c:ser>
          <c:idx val="1"/>
          <c:order val="1"/>
          <c:tx>
            <c:strRef>
              <c:f>'DAY&amp;MONTH USERS BY RACE'!$C$24:$C$25</c:f>
              <c:strCache>
                <c:ptCount val="1"/>
                <c:pt idx="0">
                  <c:v>coloured</c:v>
                </c:pt>
              </c:strCache>
            </c:strRef>
          </c:tx>
          <c:spPr>
            <a:solidFill>
              <a:schemeClr val="accent2"/>
            </a:solidFill>
            <a:ln>
              <a:noFill/>
            </a:ln>
            <a:effectLst/>
          </c:spPr>
          <c:invertIfNegative val="0"/>
          <c:cat>
            <c:strRef>
              <c:f>'DAY&amp;MONTH USERS BY RACE'!$A$26:$A$29</c:f>
              <c:strCache>
                <c:ptCount val="3"/>
                <c:pt idx="0">
                  <c:v>Jan</c:v>
                </c:pt>
                <c:pt idx="1">
                  <c:v>Feb</c:v>
                </c:pt>
                <c:pt idx="2">
                  <c:v>Mar</c:v>
                </c:pt>
              </c:strCache>
            </c:strRef>
          </c:cat>
          <c:val>
            <c:numRef>
              <c:f>'DAY&amp;MONTH USERS BY RACE'!$C$26:$C$29</c:f>
              <c:numCache>
                <c:formatCode>0.00%</c:formatCode>
                <c:ptCount val="3"/>
                <c:pt idx="0">
                  <c:v>3.996417776782716E-2</c:v>
                </c:pt>
                <c:pt idx="1">
                  <c:v>6.5151684764356885E-2</c:v>
                </c:pt>
                <c:pt idx="2">
                  <c:v>7.7689466024851675E-2</c:v>
                </c:pt>
              </c:numCache>
            </c:numRef>
          </c:val>
          <c:extLst>
            <c:ext xmlns:c16="http://schemas.microsoft.com/office/drawing/2014/chart" uri="{C3380CC4-5D6E-409C-BE32-E72D297353CC}">
              <c16:uniqueId val="{00000001-EC67-4637-B2DA-36DC99A00686}"/>
            </c:ext>
          </c:extLst>
        </c:ser>
        <c:ser>
          <c:idx val="2"/>
          <c:order val="2"/>
          <c:tx>
            <c:strRef>
              <c:f>'DAY&amp;MONTH USERS BY RACE'!$D$24:$D$25</c:f>
              <c:strCache>
                <c:ptCount val="1"/>
                <c:pt idx="0">
                  <c:v>indian_asian</c:v>
                </c:pt>
              </c:strCache>
            </c:strRef>
          </c:tx>
          <c:spPr>
            <a:solidFill>
              <a:schemeClr val="accent3"/>
            </a:solidFill>
            <a:ln>
              <a:noFill/>
            </a:ln>
            <a:effectLst/>
          </c:spPr>
          <c:invertIfNegative val="0"/>
          <c:cat>
            <c:strRef>
              <c:f>'DAY&amp;MONTH USERS BY RACE'!$A$26:$A$29</c:f>
              <c:strCache>
                <c:ptCount val="3"/>
                <c:pt idx="0">
                  <c:v>Jan</c:v>
                </c:pt>
                <c:pt idx="1">
                  <c:v>Feb</c:v>
                </c:pt>
                <c:pt idx="2">
                  <c:v>Mar</c:v>
                </c:pt>
              </c:strCache>
            </c:strRef>
          </c:cat>
          <c:val>
            <c:numRef>
              <c:f>'DAY&amp;MONTH USERS BY RACE'!$D$26:$D$29</c:f>
              <c:numCache>
                <c:formatCode>0.00%</c:formatCode>
                <c:ptCount val="3"/>
                <c:pt idx="0">
                  <c:v>1.332139258927572E-2</c:v>
                </c:pt>
                <c:pt idx="1">
                  <c:v>3.9516399865666629E-2</c:v>
                </c:pt>
                <c:pt idx="2">
                  <c:v>0.1234747565207657</c:v>
                </c:pt>
              </c:numCache>
            </c:numRef>
          </c:val>
          <c:extLst>
            <c:ext xmlns:c16="http://schemas.microsoft.com/office/drawing/2014/chart" uri="{C3380CC4-5D6E-409C-BE32-E72D297353CC}">
              <c16:uniqueId val="{00000002-EC67-4637-B2DA-36DC99A00686}"/>
            </c:ext>
          </c:extLst>
        </c:ser>
        <c:ser>
          <c:idx val="3"/>
          <c:order val="3"/>
          <c:tx>
            <c:strRef>
              <c:f>'DAY&amp;MONTH USERS BY RACE'!$E$24:$E$25</c:f>
              <c:strCache>
                <c:ptCount val="1"/>
                <c:pt idx="0">
                  <c:v>other</c:v>
                </c:pt>
              </c:strCache>
            </c:strRef>
          </c:tx>
          <c:spPr>
            <a:solidFill>
              <a:schemeClr val="accent4"/>
            </a:solidFill>
            <a:ln>
              <a:noFill/>
            </a:ln>
            <a:effectLst/>
          </c:spPr>
          <c:invertIfNegative val="0"/>
          <c:cat>
            <c:strRef>
              <c:f>'DAY&amp;MONTH USERS BY RACE'!$A$26:$A$29</c:f>
              <c:strCache>
                <c:ptCount val="3"/>
                <c:pt idx="0">
                  <c:v>Jan</c:v>
                </c:pt>
                <c:pt idx="1">
                  <c:v>Feb</c:v>
                </c:pt>
                <c:pt idx="2">
                  <c:v>Mar</c:v>
                </c:pt>
              </c:strCache>
            </c:strRef>
          </c:cat>
          <c:val>
            <c:numRef>
              <c:f>'DAY&amp;MONTH USERS BY RACE'!$E$26:$E$29</c:f>
              <c:numCache>
                <c:formatCode>0.00%</c:formatCode>
                <c:ptCount val="3"/>
                <c:pt idx="0">
                  <c:v>2.6866674129631704E-3</c:v>
                </c:pt>
                <c:pt idx="1">
                  <c:v>3.3583342662039627E-3</c:v>
                </c:pt>
                <c:pt idx="2">
                  <c:v>5.3733348259263408E-3</c:v>
                </c:pt>
              </c:numCache>
            </c:numRef>
          </c:val>
          <c:extLst>
            <c:ext xmlns:c16="http://schemas.microsoft.com/office/drawing/2014/chart" uri="{C3380CC4-5D6E-409C-BE32-E72D297353CC}">
              <c16:uniqueId val="{00000003-EC67-4637-B2DA-36DC99A00686}"/>
            </c:ext>
          </c:extLst>
        </c:ser>
        <c:ser>
          <c:idx val="4"/>
          <c:order val="4"/>
          <c:tx>
            <c:strRef>
              <c:f>'DAY&amp;MONTH USERS BY RACE'!$F$24:$F$25</c:f>
              <c:strCache>
                <c:ptCount val="1"/>
                <c:pt idx="0">
                  <c:v>white</c:v>
                </c:pt>
              </c:strCache>
            </c:strRef>
          </c:tx>
          <c:spPr>
            <a:solidFill>
              <a:schemeClr val="accent5"/>
            </a:solidFill>
            <a:ln>
              <a:noFill/>
            </a:ln>
            <a:effectLst/>
          </c:spPr>
          <c:invertIfNegative val="0"/>
          <c:cat>
            <c:strRef>
              <c:f>'DAY&amp;MONTH USERS BY RACE'!$A$26:$A$29</c:f>
              <c:strCache>
                <c:ptCount val="3"/>
                <c:pt idx="0">
                  <c:v>Jan</c:v>
                </c:pt>
                <c:pt idx="1">
                  <c:v>Feb</c:v>
                </c:pt>
                <c:pt idx="2">
                  <c:v>Mar</c:v>
                </c:pt>
              </c:strCache>
            </c:strRef>
          </c:cat>
          <c:val>
            <c:numRef>
              <c:f>'DAY&amp;MONTH USERS BY RACE'!$F$26:$F$29</c:f>
              <c:numCache>
                <c:formatCode>0.00%</c:formatCode>
                <c:ptCount val="3"/>
                <c:pt idx="0">
                  <c:v>2.8433896787193554E-2</c:v>
                </c:pt>
                <c:pt idx="1">
                  <c:v>4.1307511474308743E-2</c:v>
                </c:pt>
                <c:pt idx="2">
                  <c:v>7.489085413634837E-2</c:v>
                </c:pt>
              </c:numCache>
            </c:numRef>
          </c:val>
          <c:extLst>
            <c:ext xmlns:c16="http://schemas.microsoft.com/office/drawing/2014/chart" uri="{C3380CC4-5D6E-409C-BE32-E72D297353CC}">
              <c16:uniqueId val="{00000004-EC67-4637-B2DA-36DC99A00686}"/>
            </c:ext>
          </c:extLst>
        </c:ser>
        <c:dLbls>
          <c:showLegendKey val="0"/>
          <c:showVal val="0"/>
          <c:showCatName val="0"/>
          <c:showSerName val="0"/>
          <c:showPercent val="0"/>
          <c:showBubbleSize val="0"/>
        </c:dLbls>
        <c:gapWidth val="219"/>
        <c:overlap val="-27"/>
        <c:axId val="39706783"/>
        <c:axId val="39693343"/>
      </c:barChart>
      <c:catAx>
        <c:axId val="3970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93343"/>
        <c:crosses val="autoZero"/>
        <c:auto val="1"/>
        <c:lblAlgn val="ctr"/>
        <c:lblOffset val="100"/>
        <c:noMultiLvlLbl val="0"/>
      </c:catAx>
      <c:valAx>
        <c:axId val="3969334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067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[Bright TV Case Study (1).xlsx]GENDER&amp;RACE USERS BY TIME BUCKE!PivotTable5</c:name>
    <c:fmtId val="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'GENDER&amp;RACE USERS BY TIME BUCKE'!$B$6:$B$7</c:f>
              <c:strCache>
                <c:ptCount val="1"/>
                <c:pt idx="0">
                  <c:v>01. 06:00:00-11:59:59: Morning</c:v>
                </c:pt>
              </c:strCache>
            </c:strRef>
          </c:tx>
          <c:spPr>
            <a:solidFill>
              <a:schemeClr val="accent1"/>
            </a:solidFill>
            <a:ln>
              <a:noFill/>
            </a:ln>
            <a:effectLst/>
          </c:spPr>
          <c:invertIfNegative val="0"/>
          <c:cat>
            <c:strRef>
              <c:f>'GENDER&amp;RACE USERS BY TIME BUCKE'!$A$8:$A$10</c:f>
              <c:strCache>
                <c:ptCount val="2"/>
                <c:pt idx="0">
                  <c:v>female</c:v>
                </c:pt>
                <c:pt idx="1">
                  <c:v>male</c:v>
                </c:pt>
              </c:strCache>
            </c:strRef>
          </c:cat>
          <c:val>
            <c:numRef>
              <c:f>'GENDER&amp;RACE USERS BY TIME BUCKE'!$B$8:$B$10</c:f>
              <c:numCache>
                <c:formatCode>0.00%</c:formatCode>
                <c:ptCount val="2"/>
                <c:pt idx="0">
                  <c:v>2.7623742041486959E-2</c:v>
                </c:pt>
                <c:pt idx="1">
                  <c:v>0.28044773054015198</c:v>
                </c:pt>
              </c:numCache>
            </c:numRef>
          </c:val>
          <c:extLst>
            <c:ext xmlns:c16="http://schemas.microsoft.com/office/drawing/2014/chart" uri="{C3380CC4-5D6E-409C-BE32-E72D297353CC}">
              <c16:uniqueId val="{00000000-1D56-47DE-9D03-FC736EE40EBE}"/>
            </c:ext>
          </c:extLst>
        </c:ser>
        <c:ser>
          <c:idx val="1"/>
          <c:order val="1"/>
          <c:tx>
            <c:strRef>
              <c:f>'GENDER&amp;RACE USERS BY TIME BUCKE'!$C$6:$C$7</c:f>
              <c:strCache>
                <c:ptCount val="1"/>
                <c:pt idx="0">
                  <c:v>02. 12:00:00-17:59:59: Afternoon</c:v>
                </c:pt>
              </c:strCache>
            </c:strRef>
          </c:tx>
          <c:spPr>
            <a:solidFill>
              <a:schemeClr val="accent2"/>
            </a:solidFill>
            <a:ln>
              <a:noFill/>
            </a:ln>
            <a:effectLst/>
          </c:spPr>
          <c:invertIfNegative val="0"/>
          <c:cat>
            <c:strRef>
              <c:f>'GENDER&amp;RACE USERS BY TIME BUCKE'!$A$8:$A$10</c:f>
              <c:strCache>
                <c:ptCount val="2"/>
                <c:pt idx="0">
                  <c:v>female</c:v>
                </c:pt>
                <c:pt idx="1">
                  <c:v>male</c:v>
                </c:pt>
              </c:strCache>
            </c:strRef>
          </c:cat>
          <c:val>
            <c:numRef>
              <c:f>'GENDER&amp;RACE USERS BY TIME BUCKE'!$C$8:$C$10</c:f>
              <c:numCache>
                <c:formatCode>0.00%</c:formatCode>
                <c:ptCount val="2"/>
                <c:pt idx="0">
                  <c:v>3.789279112754159E-2</c:v>
                </c:pt>
                <c:pt idx="1">
                  <c:v>0.34339700143766688</c:v>
                </c:pt>
              </c:numCache>
            </c:numRef>
          </c:val>
          <c:extLst>
            <c:ext xmlns:c16="http://schemas.microsoft.com/office/drawing/2014/chart" uri="{C3380CC4-5D6E-409C-BE32-E72D297353CC}">
              <c16:uniqueId val="{00000001-1D56-47DE-9D03-FC736EE40EBE}"/>
            </c:ext>
          </c:extLst>
        </c:ser>
        <c:ser>
          <c:idx val="2"/>
          <c:order val="2"/>
          <c:tx>
            <c:strRef>
              <c:f>'GENDER&amp;RACE USERS BY TIME BUCKE'!$D$6:$D$7</c:f>
              <c:strCache>
                <c:ptCount val="1"/>
                <c:pt idx="0">
                  <c:v>03. 18:00:00-23:59:59: Night</c:v>
                </c:pt>
              </c:strCache>
            </c:strRef>
          </c:tx>
          <c:spPr>
            <a:solidFill>
              <a:schemeClr val="accent3"/>
            </a:solidFill>
            <a:ln>
              <a:noFill/>
            </a:ln>
            <a:effectLst/>
          </c:spPr>
          <c:invertIfNegative val="0"/>
          <c:cat>
            <c:strRef>
              <c:f>'GENDER&amp;RACE USERS BY TIME BUCKE'!$A$8:$A$10</c:f>
              <c:strCache>
                <c:ptCount val="2"/>
                <c:pt idx="0">
                  <c:v>female</c:v>
                </c:pt>
                <c:pt idx="1">
                  <c:v>male</c:v>
                </c:pt>
              </c:strCache>
            </c:strRef>
          </c:cat>
          <c:val>
            <c:numRef>
              <c:f>'GENDER&amp;RACE USERS BY TIME BUCKE'!$D$8:$D$10</c:f>
              <c:numCache>
                <c:formatCode>0.00%</c:formatCode>
                <c:ptCount val="2"/>
                <c:pt idx="0">
                  <c:v>2.536455124255494E-2</c:v>
                </c:pt>
                <c:pt idx="1">
                  <c:v>0.21051550626411994</c:v>
                </c:pt>
              </c:numCache>
            </c:numRef>
          </c:val>
          <c:extLst>
            <c:ext xmlns:c16="http://schemas.microsoft.com/office/drawing/2014/chart" uri="{C3380CC4-5D6E-409C-BE32-E72D297353CC}">
              <c16:uniqueId val="{00000002-1D56-47DE-9D03-FC736EE40EBE}"/>
            </c:ext>
          </c:extLst>
        </c:ser>
        <c:ser>
          <c:idx val="3"/>
          <c:order val="3"/>
          <c:tx>
            <c:strRef>
              <c:f>'GENDER&amp;RACE USERS BY TIME BUCKE'!$E$6:$E$7</c:f>
              <c:strCache>
                <c:ptCount val="1"/>
                <c:pt idx="0">
                  <c:v>04. &gt;=24:00:00: Late Night</c:v>
                </c:pt>
              </c:strCache>
            </c:strRef>
          </c:tx>
          <c:spPr>
            <a:solidFill>
              <a:schemeClr val="accent4"/>
            </a:solidFill>
            <a:ln>
              <a:noFill/>
            </a:ln>
            <a:effectLst/>
          </c:spPr>
          <c:invertIfNegative val="0"/>
          <c:cat>
            <c:strRef>
              <c:f>'GENDER&amp;RACE USERS BY TIME BUCKE'!$A$8:$A$10</c:f>
              <c:strCache>
                <c:ptCount val="2"/>
                <c:pt idx="0">
                  <c:v>female</c:v>
                </c:pt>
                <c:pt idx="1">
                  <c:v>male</c:v>
                </c:pt>
              </c:strCache>
            </c:strRef>
          </c:cat>
          <c:val>
            <c:numRef>
              <c:f>'GENDER&amp;RACE USERS BY TIME BUCKE'!$E$8:$E$10</c:f>
              <c:numCache>
                <c:formatCode>0.00%</c:formatCode>
                <c:ptCount val="2"/>
                <c:pt idx="0">
                  <c:v>9.4475251591702603E-3</c:v>
                </c:pt>
                <c:pt idx="1">
                  <c:v>6.5311152187307459E-2</c:v>
                </c:pt>
              </c:numCache>
            </c:numRef>
          </c:val>
          <c:extLst>
            <c:ext xmlns:c16="http://schemas.microsoft.com/office/drawing/2014/chart" uri="{C3380CC4-5D6E-409C-BE32-E72D297353CC}">
              <c16:uniqueId val="{00000003-1D56-47DE-9D03-FC736EE40EBE}"/>
            </c:ext>
          </c:extLst>
        </c:ser>
        <c:dLbls>
          <c:showLegendKey val="0"/>
          <c:showVal val="0"/>
          <c:showCatName val="0"/>
          <c:showSerName val="0"/>
          <c:showPercent val="0"/>
          <c:showBubbleSize val="0"/>
        </c:dLbls>
        <c:gapWidth val="219"/>
        <c:overlap val="-27"/>
        <c:axId val="39700543"/>
        <c:axId val="39707743"/>
      </c:barChart>
      <c:catAx>
        <c:axId val="39700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07743"/>
        <c:crosses val="autoZero"/>
        <c:auto val="1"/>
        <c:lblAlgn val="ctr"/>
        <c:lblOffset val="100"/>
        <c:noMultiLvlLbl val="0"/>
      </c:catAx>
      <c:valAx>
        <c:axId val="3970774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005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[Bright TV Case Study (1).xlsx]GENDER&amp;RACE USERS BY TIME BUCKE!PivotTable7</c:name>
    <c:fmtId val="12"/>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'GENDER&amp;RACE USERS BY TIME BUCKE'!$B$31:$B$32</c:f>
              <c:strCache>
                <c:ptCount val="1"/>
                <c:pt idx="0">
                  <c:v>01. 06:00:00-11:59:59: Morning</c:v>
                </c:pt>
              </c:strCache>
            </c:strRef>
          </c:tx>
          <c:spPr>
            <a:solidFill>
              <a:schemeClr val="accent1"/>
            </a:solidFill>
            <a:ln>
              <a:noFill/>
            </a:ln>
            <a:effectLst/>
          </c:spPr>
          <c:invertIfNegative val="0"/>
          <c:cat>
            <c:strRef>
              <c:f>'GENDER&amp;RACE USERS BY TIME BUCKE'!$A$33:$A$38</c:f>
              <c:strCache>
                <c:ptCount val="5"/>
                <c:pt idx="0">
                  <c:v>black</c:v>
                </c:pt>
                <c:pt idx="1">
                  <c:v>coloured</c:v>
                </c:pt>
                <c:pt idx="2">
                  <c:v>indian_asian</c:v>
                </c:pt>
                <c:pt idx="3">
                  <c:v>other</c:v>
                </c:pt>
                <c:pt idx="4">
                  <c:v>white</c:v>
                </c:pt>
              </c:strCache>
            </c:strRef>
          </c:cat>
          <c:val>
            <c:numRef>
              <c:f>'GENDER&amp;RACE USERS BY TIME BUCKE'!$B$33:$B$38</c:f>
              <c:numCache>
                <c:formatCode>0.00%</c:formatCode>
                <c:ptCount val="5"/>
                <c:pt idx="0">
                  <c:v>0.13019142505317363</c:v>
                </c:pt>
                <c:pt idx="1">
                  <c:v>5.4293070636964064E-2</c:v>
                </c:pt>
                <c:pt idx="2">
                  <c:v>6.7278629799619391E-2</c:v>
                </c:pt>
                <c:pt idx="3">
                  <c:v>3.2463897906638305E-3</c:v>
                </c:pt>
                <c:pt idx="4">
                  <c:v>5.2613903503862088E-2</c:v>
                </c:pt>
              </c:numCache>
            </c:numRef>
          </c:val>
          <c:extLst>
            <c:ext xmlns:c16="http://schemas.microsoft.com/office/drawing/2014/chart" uri="{C3380CC4-5D6E-409C-BE32-E72D297353CC}">
              <c16:uniqueId val="{00000000-57F1-41CF-B6C0-DD1AE5A39DE9}"/>
            </c:ext>
          </c:extLst>
        </c:ser>
        <c:ser>
          <c:idx val="1"/>
          <c:order val="1"/>
          <c:tx>
            <c:strRef>
              <c:f>'GENDER&amp;RACE USERS BY TIME BUCKE'!$C$31:$C$32</c:f>
              <c:strCache>
                <c:ptCount val="1"/>
                <c:pt idx="0">
                  <c:v>02. 12:00:00-17:59:59: Afternoon</c:v>
                </c:pt>
              </c:strCache>
            </c:strRef>
          </c:tx>
          <c:spPr>
            <a:solidFill>
              <a:schemeClr val="accent2"/>
            </a:solidFill>
            <a:ln>
              <a:noFill/>
            </a:ln>
            <a:effectLst/>
          </c:spPr>
          <c:invertIfNegative val="0"/>
          <c:cat>
            <c:strRef>
              <c:f>'GENDER&amp;RACE USERS BY TIME BUCKE'!$A$33:$A$38</c:f>
              <c:strCache>
                <c:ptCount val="5"/>
                <c:pt idx="0">
                  <c:v>black</c:v>
                </c:pt>
                <c:pt idx="1">
                  <c:v>coloured</c:v>
                </c:pt>
                <c:pt idx="2">
                  <c:v>indian_asian</c:v>
                </c:pt>
                <c:pt idx="3">
                  <c:v>other</c:v>
                </c:pt>
                <c:pt idx="4">
                  <c:v>white</c:v>
                </c:pt>
              </c:strCache>
            </c:strRef>
          </c:cat>
          <c:val>
            <c:numRef>
              <c:f>'GENDER&amp;RACE USERS BY TIME BUCKE'!$C$33:$C$38</c:f>
              <c:numCache>
                <c:formatCode>0.00%</c:formatCode>
                <c:ptCount val="5"/>
                <c:pt idx="0">
                  <c:v>0.18168588380163439</c:v>
                </c:pt>
                <c:pt idx="1">
                  <c:v>6.7502518750699653E-2</c:v>
                </c:pt>
                <c:pt idx="2">
                  <c:v>7.0525019590283219E-2</c:v>
                </c:pt>
                <c:pt idx="3">
                  <c:v>4.4777790216052838E-3</c:v>
                </c:pt>
                <c:pt idx="4">
                  <c:v>5.6755849098846969E-2</c:v>
                </c:pt>
              </c:numCache>
            </c:numRef>
          </c:val>
          <c:extLst>
            <c:ext xmlns:c16="http://schemas.microsoft.com/office/drawing/2014/chart" uri="{C3380CC4-5D6E-409C-BE32-E72D297353CC}">
              <c16:uniqueId val="{00000001-57F1-41CF-B6C0-DD1AE5A39DE9}"/>
            </c:ext>
          </c:extLst>
        </c:ser>
        <c:ser>
          <c:idx val="2"/>
          <c:order val="2"/>
          <c:tx>
            <c:strRef>
              <c:f>'GENDER&amp;RACE USERS BY TIME BUCKE'!$D$31:$D$32</c:f>
              <c:strCache>
                <c:ptCount val="1"/>
                <c:pt idx="0">
                  <c:v>03. 18:00:00-23:59:59: Night</c:v>
                </c:pt>
              </c:strCache>
            </c:strRef>
          </c:tx>
          <c:spPr>
            <a:solidFill>
              <a:schemeClr val="accent3"/>
            </a:solidFill>
            <a:ln>
              <a:noFill/>
            </a:ln>
            <a:effectLst/>
          </c:spPr>
          <c:invertIfNegative val="0"/>
          <c:cat>
            <c:strRef>
              <c:f>'GENDER&amp;RACE USERS BY TIME BUCKE'!$A$33:$A$38</c:f>
              <c:strCache>
                <c:ptCount val="5"/>
                <c:pt idx="0">
                  <c:v>black</c:v>
                </c:pt>
                <c:pt idx="1">
                  <c:v>coloured</c:v>
                </c:pt>
                <c:pt idx="2">
                  <c:v>indian_asian</c:v>
                </c:pt>
                <c:pt idx="3">
                  <c:v>other</c:v>
                </c:pt>
                <c:pt idx="4">
                  <c:v>white</c:v>
                </c:pt>
              </c:strCache>
            </c:strRef>
          </c:cat>
          <c:val>
            <c:numRef>
              <c:f>'GENDER&amp;RACE USERS BY TIME BUCKE'!$D$33:$D$38</c:f>
              <c:numCache>
                <c:formatCode>0.00%</c:formatCode>
                <c:ptCount val="5"/>
                <c:pt idx="0">
                  <c:v>0.13041531400425388</c:v>
                </c:pt>
                <c:pt idx="1">
                  <c:v>4.6009179446994293E-2</c:v>
                </c:pt>
                <c:pt idx="2">
                  <c:v>3.100861972461659E-2</c:v>
                </c:pt>
                <c:pt idx="3">
                  <c:v>2.9105563640434346E-3</c:v>
                </c:pt>
                <c:pt idx="4">
                  <c:v>2.5859173849770514E-2</c:v>
                </c:pt>
              </c:numCache>
            </c:numRef>
          </c:val>
          <c:extLst>
            <c:ext xmlns:c16="http://schemas.microsoft.com/office/drawing/2014/chart" uri="{C3380CC4-5D6E-409C-BE32-E72D297353CC}">
              <c16:uniqueId val="{00000002-57F1-41CF-B6C0-DD1AE5A39DE9}"/>
            </c:ext>
          </c:extLst>
        </c:ser>
        <c:ser>
          <c:idx val="3"/>
          <c:order val="3"/>
          <c:tx>
            <c:strRef>
              <c:f>'GENDER&amp;RACE USERS BY TIME BUCKE'!$E$31:$E$32</c:f>
              <c:strCache>
                <c:ptCount val="1"/>
                <c:pt idx="0">
                  <c:v>04. &gt;=24:00:00: Late Night</c:v>
                </c:pt>
              </c:strCache>
            </c:strRef>
          </c:tx>
          <c:spPr>
            <a:solidFill>
              <a:schemeClr val="accent4"/>
            </a:solidFill>
            <a:ln>
              <a:noFill/>
            </a:ln>
            <a:effectLst/>
          </c:spPr>
          <c:invertIfNegative val="0"/>
          <c:cat>
            <c:strRef>
              <c:f>'GENDER&amp;RACE USERS BY TIME BUCKE'!$A$33:$A$38</c:f>
              <c:strCache>
                <c:ptCount val="5"/>
                <c:pt idx="0">
                  <c:v>black</c:v>
                </c:pt>
                <c:pt idx="1">
                  <c:v>coloured</c:v>
                </c:pt>
                <c:pt idx="2">
                  <c:v>indian_asian</c:v>
                </c:pt>
                <c:pt idx="3">
                  <c:v>other</c:v>
                </c:pt>
                <c:pt idx="4">
                  <c:v>white</c:v>
                </c:pt>
              </c:strCache>
            </c:strRef>
          </c:cat>
          <c:val>
            <c:numRef>
              <c:f>'GENDER&amp;RACE USERS BY TIME BUCKE'!$E$33:$E$38</c:f>
              <c:numCache>
                <c:formatCode>0.00%</c:formatCode>
                <c:ptCount val="5"/>
                <c:pt idx="0">
                  <c:v>4.2538900705250196E-2</c:v>
                </c:pt>
                <c:pt idx="1">
                  <c:v>1.5000559722377701E-2</c:v>
                </c:pt>
                <c:pt idx="2">
                  <c:v>7.5002798611888506E-3</c:v>
                </c:pt>
                <c:pt idx="3">
                  <c:v>7.8361132878092461E-4</c:v>
                </c:pt>
                <c:pt idx="4">
                  <c:v>9.4033359453710962E-3</c:v>
                </c:pt>
              </c:numCache>
            </c:numRef>
          </c:val>
          <c:extLst>
            <c:ext xmlns:c16="http://schemas.microsoft.com/office/drawing/2014/chart" uri="{C3380CC4-5D6E-409C-BE32-E72D297353CC}">
              <c16:uniqueId val="{00000003-57F1-41CF-B6C0-DD1AE5A39DE9}"/>
            </c:ext>
          </c:extLst>
        </c:ser>
        <c:dLbls>
          <c:showLegendKey val="0"/>
          <c:showVal val="0"/>
          <c:showCatName val="0"/>
          <c:showSerName val="0"/>
          <c:showPercent val="0"/>
          <c:showBubbleSize val="0"/>
        </c:dLbls>
        <c:gapWidth val="219"/>
        <c:overlap val="-27"/>
        <c:axId val="39701023"/>
        <c:axId val="39693823"/>
      </c:barChart>
      <c:catAx>
        <c:axId val="39701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93823"/>
        <c:crosses val="autoZero"/>
        <c:auto val="1"/>
        <c:lblAlgn val="ctr"/>
        <c:lblOffset val="100"/>
        <c:noMultiLvlLbl val="0"/>
      </c:catAx>
      <c:valAx>
        <c:axId val="396938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7010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[Bright TV Case Study (1).xlsx]GENDER&amp;RACE USERS BYAGE GROUP!PivotTable8</c:name>
    <c:fmtId val="15"/>
  </c:pivotSource>
  <c:chart>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2"/>
            </a:solidFill>
            <a:ln w="9525">
              <a:solidFill>
                <a:schemeClr val="dk1">
                  <a:lumMod val="75000"/>
                  <a:lumOff val="25000"/>
                </a:schemeClr>
              </a:solidFill>
            </a:ln>
            <a:effectLst/>
          </c:spPr>
        </c:marker>
        <c:dLbl>
          <c:idx val="0"/>
          <c:spPr>
            <a:solidFill>
              <a:srgbClr val="E9713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3"/>
            </a:solidFill>
            <a:ln w="9525">
              <a:solidFill>
                <a:schemeClr val="dk1">
                  <a:lumMod val="75000"/>
                  <a:lumOff val="25000"/>
                </a:schemeClr>
              </a:solidFill>
            </a:ln>
            <a:effectLst/>
          </c:spPr>
        </c:marker>
        <c:dLbl>
          <c:idx val="0"/>
          <c:spPr>
            <a:solidFill>
              <a:srgbClr val="196B2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4"/>
            </a:solidFill>
            <a:ln w="9525">
              <a:solidFill>
                <a:schemeClr val="dk1">
                  <a:lumMod val="75000"/>
                  <a:lumOff val="25000"/>
                </a:schemeClr>
              </a:solidFill>
            </a:ln>
            <a:effectLst/>
          </c:spPr>
        </c:marker>
        <c:dLbl>
          <c:idx val="0"/>
          <c:spPr>
            <a:solidFill>
              <a:srgbClr val="0F9E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circle"/>
          <c:size val="6"/>
          <c:spPr>
            <a:solidFill>
              <a:schemeClr val="accent1"/>
            </a:solidFill>
            <a:ln w="9525">
              <a:solidFill>
                <a:schemeClr val="dk1">
                  <a:lumMod val="75000"/>
                  <a:lumOff val="25000"/>
                </a:schemeClr>
              </a:solidFill>
            </a:ln>
            <a:effectLst/>
          </c:spPr>
        </c:marker>
        <c:dLbl>
          <c:idx val="0"/>
          <c:spPr>
            <a:solidFill>
              <a:srgbClr val="1560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1560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9713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196B2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0F9E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1560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9713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196B2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0F9E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'GENDER&amp;RACE USERS BYAGE GROUP'!$B$6:$B$7</c:f>
              <c:strCache>
                <c:ptCount val="1"/>
                <c:pt idx="0">
                  <c:v>01. 0-12: KIDS</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rgbClr val="15608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'GENDER&amp;RACE USERS BYAGE GROUP'!$A$8:$A$10</c:f>
              <c:strCache>
                <c:ptCount val="2"/>
                <c:pt idx="0">
                  <c:v>female</c:v>
                </c:pt>
                <c:pt idx="1">
                  <c:v>male</c:v>
                </c:pt>
              </c:strCache>
            </c:strRef>
          </c:cat>
          <c:val>
            <c:numRef>
              <c:f>'GENDER&amp;RACE USERS BYAGE GROUP'!$B$8:$B$10</c:f>
              <c:numCache>
                <c:formatCode>0.00%</c:formatCode>
                <c:ptCount val="2"/>
                <c:pt idx="0">
                  <c:v>2.6699527623742043E-3</c:v>
                </c:pt>
                <c:pt idx="1">
                  <c:v>7.5990963236804276E-3</c:v>
                </c:pt>
              </c:numCache>
            </c:numRef>
          </c:val>
          <c:extLst>
            <c:ext xmlns:c16="http://schemas.microsoft.com/office/drawing/2014/chart" uri="{C3380CC4-5D6E-409C-BE32-E72D297353CC}">
              <c16:uniqueId val="{00000000-C95E-4E71-944C-BF9A5660BFC0}"/>
            </c:ext>
          </c:extLst>
        </c:ser>
        <c:ser>
          <c:idx val="1"/>
          <c:order val="1"/>
          <c:tx>
            <c:strRef>
              <c:f>'GENDER&amp;RACE USERS BYAGE GROUP'!$C$6:$C$7</c:f>
              <c:strCache>
                <c:ptCount val="1"/>
                <c:pt idx="0">
                  <c:v>02. 13-19: TEEN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rgbClr val="E97132">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'GENDER&amp;RACE USERS BYAGE GROUP'!$A$8:$A$10</c:f>
              <c:strCache>
                <c:ptCount val="2"/>
                <c:pt idx="0">
                  <c:v>female</c:v>
                </c:pt>
                <c:pt idx="1">
                  <c:v>male</c:v>
                </c:pt>
              </c:strCache>
            </c:strRef>
          </c:cat>
          <c:val>
            <c:numRef>
              <c:f>'GENDER&amp;RACE USERS BYAGE GROUP'!$C$8:$C$10</c:f>
              <c:numCache>
                <c:formatCode>0.00%</c:formatCode>
                <c:ptCount val="2"/>
                <c:pt idx="0">
                  <c:v>5.6479769973300474E-3</c:v>
                </c:pt>
                <c:pt idx="1">
                  <c:v>3.9125077017868146E-2</c:v>
                </c:pt>
              </c:numCache>
            </c:numRef>
          </c:val>
          <c:extLst>
            <c:ext xmlns:c16="http://schemas.microsoft.com/office/drawing/2014/chart" uri="{C3380CC4-5D6E-409C-BE32-E72D297353CC}">
              <c16:uniqueId val="{00000001-C95E-4E71-944C-BF9A5660BFC0}"/>
            </c:ext>
          </c:extLst>
        </c:ser>
        <c:ser>
          <c:idx val="2"/>
          <c:order val="2"/>
          <c:tx>
            <c:strRef>
              <c:f>'GENDER&amp;RACE USERS BYAGE GROUP'!$D$6:$D$7</c:f>
              <c:strCache>
                <c:ptCount val="1"/>
                <c:pt idx="0">
                  <c:v>03. 20-35: YOUNG ADULT</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dLbls>
            <c:spPr>
              <a:solidFill>
                <a:srgbClr val="196B24">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'GENDER&amp;RACE USERS BYAGE GROUP'!$A$8:$A$10</c:f>
              <c:strCache>
                <c:ptCount val="2"/>
                <c:pt idx="0">
                  <c:v>female</c:v>
                </c:pt>
                <c:pt idx="1">
                  <c:v>male</c:v>
                </c:pt>
              </c:strCache>
            </c:strRef>
          </c:cat>
          <c:val>
            <c:numRef>
              <c:f>'GENDER&amp;RACE USERS BYAGE GROUP'!$D$8:$D$10</c:f>
              <c:numCache>
                <c:formatCode>0.00%</c:formatCode>
                <c:ptCount val="2"/>
                <c:pt idx="0">
                  <c:v>5.9149722735674676E-2</c:v>
                </c:pt>
                <c:pt idx="1">
                  <c:v>0.52957486136783738</c:v>
                </c:pt>
              </c:numCache>
            </c:numRef>
          </c:val>
          <c:extLst>
            <c:ext xmlns:c16="http://schemas.microsoft.com/office/drawing/2014/chart" uri="{C3380CC4-5D6E-409C-BE32-E72D297353CC}">
              <c16:uniqueId val="{00000002-C95E-4E71-944C-BF9A5660BFC0}"/>
            </c:ext>
          </c:extLst>
        </c:ser>
        <c:ser>
          <c:idx val="3"/>
          <c:order val="3"/>
          <c:tx>
            <c:strRef>
              <c:f>'GENDER&amp;RACE USERS BYAGE GROUP'!$E$6:$E$7</c:f>
              <c:strCache>
                <c:ptCount val="1"/>
                <c:pt idx="0">
                  <c:v>04. &gt;=36: ADULT</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dLbls>
            <c:spPr>
              <a:solidFill>
                <a:srgbClr val="0F9E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'GENDER&amp;RACE USERS BYAGE GROUP'!$A$8:$A$10</c:f>
              <c:strCache>
                <c:ptCount val="2"/>
                <c:pt idx="0">
                  <c:v>female</c:v>
                </c:pt>
                <c:pt idx="1">
                  <c:v>male</c:v>
                </c:pt>
              </c:strCache>
            </c:strRef>
          </c:cat>
          <c:val>
            <c:numRef>
              <c:f>'GENDER&amp;RACE USERS BYAGE GROUP'!$E$8:$E$10</c:f>
              <c:numCache>
                <c:formatCode>0.00%</c:formatCode>
                <c:ptCount val="2"/>
                <c:pt idx="0">
                  <c:v>3.2860957075374821E-2</c:v>
                </c:pt>
                <c:pt idx="1">
                  <c:v>0.32337235571986034</c:v>
                </c:pt>
              </c:numCache>
            </c:numRef>
          </c:val>
          <c:extLst>
            <c:ext xmlns:c16="http://schemas.microsoft.com/office/drawing/2014/chart" uri="{C3380CC4-5D6E-409C-BE32-E72D297353CC}">
              <c16:uniqueId val="{00000003-C95E-4E71-944C-BF9A5660BFC0}"/>
            </c:ext>
          </c:extLst>
        </c:ser>
        <c:dLbls>
          <c:showLegendKey val="0"/>
          <c:showVal val="1"/>
          <c:showCatName val="0"/>
          <c:showSerName val="0"/>
          <c:showPercent val="0"/>
          <c:showBubbleSize val="0"/>
        </c:dLbls>
        <c:gapWidth val="84"/>
        <c:gapDepth val="53"/>
        <c:shape val="box"/>
        <c:axId val="40350735"/>
        <c:axId val="40351215"/>
        <c:axId val="0"/>
      </c:bar3DChart>
      <c:catAx>
        <c:axId val="403507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0351215"/>
        <c:crosses val="autoZero"/>
        <c:auto val="1"/>
        <c:lblAlgn val="ctr"/>
        <c:lblOffset val="100"/>
        <c:noMultiLvlLbl val="0"/>
      </c:catAx>
      <c:valAx>
        <c:axId val="40351215"/>
        <c:scaling>
          <c:orientation val="minMax"/>
        </c:scaling>
        <c:delete val="1"/>
        <c:axPos val="l"/>
        <c:numFmt formatCode="0.00%" sourceLinked="1"/>
        <c:majorTickMark val="out"/>
        <c:minorTickMark val="none"/>
        <c:tickLblPos val="nextTo"/>
        <c:crossAx val="403507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[Bright TV Case Study (1).xlsx]GENDER&amp;RACE USERS BYAGE GROUP!PivotTable10</c:name>
    <c:fmtId val="14"/>
  </c:pivotSource>
  <c:chart>
    <c:autoTitleDeleted val="0"/>
    <c:pivotFmts>
      <c:pivotFmt>
        <c:idx val="0"/>
        <c:spPr>
          <a:solidFill>
            <a:schemeClr val="accent1"/>
          </a:solidFill>
          <a:ln>
            <a:noFill/>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square"/>
          <c:size val="6"/>
          <c:spPr>
            <a:solidFill>
              <a:schemeClr val="accent2"/>
            </a:solidFill>
            <a:ln w="9525">
              <a:solidFill>
                <a:schemeClr val="accent2"/>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triangle"/>
          <c:size val="6"/>
          <c:spPr>
            <a:solidFill>
              <a:schemeClr val="accent3"/>
            </a:solidFill>
            <a:ln w="9525">
              <a:solidFill>
                <a:schemeClr val="accent3"/>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x"/>
          <c:size val="6"/>
          <c:spPr>
            <a:noFill/>
            <a:ln w="9525">
              <a:solidFill>
                <a:schemeClr val="accent4"/>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1.4109250780267492E-2"/>
          <c:y val="4.9377357530241424E-2"/>
          <c:w val="0.65937028302934875"/>
          <c:h val="0.85067855870427023"/>
        </c:manualLayout>
      </c:layout>
      <c:barChart>
        <c:barDir val="col"/>
        <c:grouping val="clustered"/>
        <c:varyColors val="0"/>
        <c:ser>
          <c:idx val="0"/>
          <c:order val="0"/>
          <c:tx>
            <c:strRef>
              <c:f>'GENDER&amp;RACE USERS BYAGE GROUP'!$B$28:$B$29</c:f>
              <c:strCache>
                <c:ptCount val="1"/>
                <c:pt idx="0">
                  <c:v>01. 0-12: KIDS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'GENDER&amp;RACE USERS BYAGE GROUP'!$A$30:$A$35</c:f>
              <c:strCache>
                <c:ptCount val="5"/>
                <c:pt idx="0">
                  <c:v>black</c:v>
                </c:pt>
                <c:pt idx="1">
                  <c:v>coloured</c:v>
                </c:pt>
                <c:pt idx="2">
                  <c:v>indian_asian</c:v>
                </c:pt>
                <c:pt idx="3">
                  <c:v>other</c:v>
                </c:pt>
                <c:pt idx="4">
                  <c:v>white</c:v>
                </c:pt>
              </c:strCache>
            </c:strRef>
          </c:cat>
          <c:val>
            <c:numRef>
              <c:f>'GENDER&amp;RACE USERS BYAGE GROUP'!$B$30:$B$35</c:f>
              <c:numCache>
                <c:formatCode>0.00%</c:formatCode>
                <c:ptCount val="5"/>
                <c:pt idx="0">
                  <c:v>2.350833986342774E-3</c:v>
                </c:pt>
                <c:pt idx="1">
                  <c:v>2.2388895108026419E-3</c:v>
                </c:pt>
                <c:pt idx="2">
                  <c:v>3.0225008395835667E-3</c:v>
                </c:pt>
                <c:pt idx="3">
                  <c:v>1.1194447554013209E-4</c:v>
                </c:pt>
                <c:pt idx="4">
                  <c:v>1.7911116086421135E-3</c:v>
                </c:pt>
              </c:numCache>
            </c:numRef>
          </c:val>
          <c:extLst>
            <c:ext xmlns:c16="http://schemas.microsoft.com/office/drawing/2014/chart" uri="{C3380CC4-5D6E-409C-BE32-E72D297353CC}">
              <c16:uniqueId val="{00000000-B8AA-4EAA-838C-EF036E8A62A3}"/>
            </c:ext>
          </c:extLst>
        </c:ser>
        <c:ser>
          <c:idx val="1"/>
          <c:order val="1"/>
          <c:tx>
            <c:strRef>
              <c:f>'GENDER&amp;RACE USERS BYAGE GROUP'!$C$28:$C$29</c:f>
              <c:strCache>
                <c:ptCount val="1"/>
                <c:pt idx="0">
                  <c:v>02. 13-19: TEEN</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'GENDER&amp;RACE USERS BYAGE GROUP'!$A$30:$A$35</c:f>
              <c:strCache>
                <c:ptCount val="5"/>
                <c:pt idx="0">
                  <c:v>black</c:v>
                </c:pt>
                <c:pt idx="1">
                  <c:v>coloured</c:v>
                </c:pt>
                <c:pt idx="2">
                  <c:v>indian_asian</c:v>
                </c:pt>
                <c:pt idx="3">
                  <c:v>other</c:v>
                </c:pt>
                <c:pt idx="4">
                  <c:v>white</c:v>
                </c:pt>
              </c:strCache>
            </c:strRef>
          </c:cat>
          <c:val>
            <c:numRef>
              <c:f>'GENDER&amp;RACE USERS BYAGE GROUP'!$C$30:$C$35</c:f>
              <c:numCache>
                <c:formatCode>0.00%</c:formatCode>
                <c:ptCount val="5"/>
                <c:pt idx="0">
                  <c:v>2.4627784618829061E-2</c:v>
                </c:pt>
                <c:pt idx="1">
                  <c:v>6.3808351057875294E-3</c:v>
                </c:pt>
                <c:pt idx="2">
                  <c:v>5.1494458748460765E-3</c:v>
                </c:pt>
                <c:pt idx="3">
                  <c:v>1.0075002798611888E-3</c:v>
                </c:pt>
                <c:pt idx="4">
                  <c:v>9.0675025187507002E-3</c:v>
                </c:pt>
              </c:numCache>
            </c:numRef>
          </c:val>
          <c:extLst>
            <c:ext xmlns:c16="http://schemas.microsoft.com/office/drawing/2014/chart" uri="{C3380CC4-5D6E-409C-BE32-E72D297353CC}">
              <c16:uniqueId val="{00000001-B8AA-4EAA-838C-EF036E8A62A3}"/>
            </c:ext>
          </c:extLst>
        </c:ser>
        <c:ser>
          <c:idx val="2"/>
          <c:order val="2"/>
          <c:tx>
            <c:strRef>
              <c:f>'GENDER&amp;RACE USERS BYAGE GROUP'!$D$28:$D$29</c:f>
              <c:strCache>
                <c:ptCount val="1"/>
                <c:pt idx="0">
                  <c:v>03. 20-35: YOUNG ADULT</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'GENDER&amp;RACE USERS BYAGE GROUP'!$A$30:$A$35</c:f>
              <c:strCache>
                <c:ptCount val="5"/>
                <c:pt idx="0">
                  <c:v>black</c:v>
                </c:pt>
                <c:pt idx="1">
                  <c:v>coloured</c:v>
                </c:pt>
                <c:pt idx="2">
                  <c:v>indian_asian</c:v>
                </c:pt>
                <c:pt idx="3">
                  <c:v>other</c:v>
                </c:pt>
                <c:pt idx="4">
                  <c:v>white</c:v>
                </c:pt>
              </c:strCache>
            </c:strRef>
          </c:cat>
          <c:val>
            <c:numRef>
              <c:f>'GENDER&amp;RACE USERS BYAGE GROUP'!$D$30:$D$35</c:f>
              <c:numCache>
                <c:formatCode>0.00%</c:formatCode>
                <c:ptCount val="5"/>
                <c:pt idx="0">
                  <c:v>0.29530952647486847</c:v>
                </c:pt>
                <c:pt idx="1">
                  <c:v>0.10019030560841823</c:v>
                </c:pt>
                <c:pt idx="2">
                  <c:v>0.11675808798835778</c:v>
                </c:pt>
                <c:pt idx="3">
                  <c:v>6.1569461547072652E-3</c:v>
                </c:pt>
                <c:pt idx="4">
                  <c:v>7.5450576514049031E-2</c:v>
                </c:pt>
              </c:numCache>
            </c:numRef>
          </c:val>
          <c:extLst>
            <c:ext xmlns:c16="http://schemas.microsoft.com/office/drawing/2014/chart" uri="{C3380CC4-5D6E-409C-BE32-E72D297353CC}">
              <c16:uniqueId val="{00000002-B8AA-4EAA-838C-EF036E8A62A3}"/>
            </c:ext>
          </c:extLst>
        </c:ser>
        <c:ser>
          <c:idx val="3"/>
          <c:order val="3"/>
          <c:tx>
            <c:strRef>
              <c:f>'GENDER&amp;RACE USERS BYAGE GROUP'!$E$28:$E$29</c:f>
              <c:strCache>
                <c:ptCount val="1"/>
                <c:pt idx="0">
                  <c:v>04. &gt;=36: ADULT</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'GENDER&amp;RACE USERS BYAGE GROUP'!$A$30:$A$35</c:f>
              <c:strCache>
                <c:ptCount val="5"/>
                <c:pt idx="0">
                  <c:v>black</c:v>
                </c:pt>
                <c:pt idx="1">
                  <c:v>coloured</c:v>
                </c:pt>
                <c:pt idx="2">
                  <c:v>indian_asian</c:v>
                </c:pt>
                <c:pt idx="3">
                  <c:v>other</c:v>
                </c:pt>
                <c:pt idx="4">
                  <c:v>white</c:v>
                </c:pt>
              </c:strCache>
            </c:strRef>
          </c:cat>
          <c:val>
            <c:numRef>
              <c:f>'GENDER&amp;RACE USERS BYAGE GROUP'!$E$30:$E$35</c:f>
              <c:numCache>
                <c:formatCode>0.00%</c:formatCode>
                <c:ptCount val="5"/>
                <c:pt idx="0">
                  <c:v>0.16254337848427181</c:v>
                </c:pt>
                <c:pt idx="1">
                  <c:v>7.3995298332027309E-2</c:v>
                </c:pt>
                <c:pt idx="2">
                  <c:v>5.1382514272920635E-2</c:v>
                </c:pt>
                <c:pt idx="3">
                  <c:v>4.1419455949848879E-3</c:v>
                </c:pt>
                <c:pt idx="4">
                  <c:v>5.8323071756408822E-2</c:v>
                </c:pt>
              </c:numCache>
            </c:numRef>
          </c:val>
          <c:extLst>
            <c:ext xmlns:c16="http://schemas.microsoft.com/office/drawing/2014/chart" uri="{C3380CC4-5D6E-409C-BE32-E72D297353CC}">
              <c16:uniqueId val="{00000003-B8AA-4EAA-838C-EF036E8A62A3}"/>
            </c:ext>
          </c:extLst>
        </c:ser>
        <c:dLbls>
          <c:dLblPos val="outEnd"/>
          <c:showLegendKey val="0"/>
          <c:showVal val="1"/>
          <c:showCatName val="0"/>
          <c:showSerName val="0"/>
          <c:showPercent val="0"/>
          <c:showBubbleSize val="0"/>
        </c:dLbls>
        <c:gapWidth val="444"/>
        <c:overlap val="-90"/>
        <c:axId val="2110520351"/>
        <c:axId val="40365615"/>
      </c:barChart>
      <c:catAx>
        <c:axId val="21105203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0365615"/>
        <c:crosses val="autoZero"/>
        <c:auto val="1"/>
        <c:lblAlgn val="ctr"/>
        <c:lblOffset val="100"/>
        <c:noMultiLvlLbl val="0"/>
      </c:catAx>
      <c:valAx>
        <c:axId val="40365615"/>
        <c:scaling>
          <c:orientation val="minMax"/>
        </c:scaling>
        <c:delete val="1"/>
        <c:axPos val="l"/>
        <c:numFmt formatCode="0.00%" sourceLinked="1"/>
        <c:majorTickMark val="none"/>
        <c:minorTickMark val="none"/>
        <c:tickLblPos val="nextTo"/>
        <c:crossAx val="21105203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[Bright TV Case Study (1).xlsx]USERS PER PROVINCE &amp; TIME SPENT!PivotTable11</c:name>
    <c:fmtId val="8"/>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2"/>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3"/>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4"/>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5"/>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6"/>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7"/>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8"/>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9"/>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10"/>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manualLayout>
          <c:layoutTarget val="inner"/>
          <c:xMode val="edge"/>
          <c:yMode val="edge"/>
          <c:x val="0.19017395165903711"/>
          <c:y val="4.2786520377807731E-2"/>
          <c:w val="0.52343581393987071"/>
          <c:h val="0.91442695924438455"/>
        </c:manualLayout>
      </c:layout>
      <c:pieChart>
        <c:varyColors val="1"/>
        <c:ser>
          <c:idx val="0"/>
          <c:order val="0"/>
          <c:tx>
            <c:strRef>
              <c:f>'USERS PER PROVINCE &amp; TIME SPENT'!$B$7</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E0B-48DB-8088-B3B668B4FE3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E0B-48DB-8088-B3B668B4FE3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FE0B-48DB-8088-B3B668B4FE3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FE0B-48DB-8088-B3B668B4FE3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FE0B-48DB-8088-B3B668B4FE3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FE0B-48DB-8088-B3B668B4FE3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FE0B-48DB-8088-B3B668B4FE3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FE0B-48DB-8088-B3B668B4FE3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FE0B-48DB-8088-B3B668B4FE3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'USERS PER PROVINCE &amp; TIME SPENT'!$A$8:$A$17</c:f>
              <c:strCache>
                <c:ptCount val="9"/>
                <c:pt idx="0">
                  <c:v>Eastern Cape</c:v>
                </c:pt>
                <c:pt idx="1">
                  <c:v>Free State</c:v>
                </c:pt>
                <c:pt idx="2">
                  <c:v>Gauteng</c:v>
                </c:pt>
                <c:pt idx="3">
                  <c:v>Kwazulu Natal</c:v>
                </c:pt>
                <c:pt idx="4">
                  <c:v>Limpopo</c:v>
                </c:pt>
                <c:pt idx="5">
                  <c:v>Mpumalanga</c:v>
                </c:pt>
                <c:pt idx="6">
                  <c:v>North West</c:v>
                </c:pt>
                <c:pt idx="7">
                  <c:v>Northern Cape</c:v>
                </c:pt>
                <c:pt idx="8">
                  <c:v>Western Cape</c:v>
                </c:pt>
              </c:strCache>
            </c:strRef>
          </c:cat>
          <c:val>
            <c:numRef>
              <c:f>'USERS PER PROVINCE &amp; TIME SPENT'!$B$8:$B$17</c:f>
              <c:numCache>
                <c:formatCode>General</c:formatCode>
                <c:ptCount val="9"/>
                <c:pt idx="0">
                  <c:v>690</c:v>
                </c:pt>
                <c:pt idx="1">
                  <c:v>292</c:v>
                </c:pt>
                <c:pt idx="2">
                  <c:v>3654</c:v>
                </c:pt>
                <c:pt idx="3">
                  <c:v>1001</c:v>
                </c:pt>
                <c:pt idx="4">
                  <c:v>763</c:v>
                </c:pt>
                <c:pt idx="5">
                  <c:v>918</c:v>
                </c:pt>
                <c:pt idx="6">
                  <c:v>344</c:v>
                </c:pt>
                <c:pt idx="7">
                  <c:v>230</c:v>
                </c:pt>
                <c:pt idx="8">
                  <c:v>1845</c:v>
                </c:pt>
              </c:numCache>
            </c:numRef>
          </c:val>
          <c:extLst>
            <c:ext xmlns:c16="http://schemas.microsoft.com/office/drawing/2014/chart" uri="{C3380CC4-5D6E-409C-BE32-E72D297353CC}">
              <c16:uniqueId val="{00000012-FE0B-48DB-8088-B3B668B4FE34}"/>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[Bright TV Case Study (1).xlsx]USERS PER PROVINCE &amp; TIME SPENT!PivotTable13</c:name>
    <c:fmtId val="9"/>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'USERS PER PROVINCE &amp; TIME SPENT'!$B$26:$B$27</c:f>
              <c:strCache>
                <c:ptCount val="1"/>
                <c:pt idx="0">
                  <c:v>01. 00:00:00-00:14:59: Low</c:v>
                </c:pt>
              </c:strCache>
            </c:strRef>
          </c:tx>
          <c:spPr>
            <a:solidFill>
              <a:schemeClr val="accent1"/>
            </a:solidFill>
            <a:ln>
              <a:noFill/>
            </a:ln>
            <a:effectLst/>
          </c:spPr>
          <c:invertIfNegative val="0"/>
          <c:cat>
            <c:strRef>
              <c:f>'USERS PER PROVINCE &amp; TIME SPENT'!$A$28:$A$37</c:f>
              <c:strCache>
                <c:ptCount val="9"/>
                <c:pt idx="0">
                  <c:v>Eastern Cape</c:v>
                </c:pt>
                <c:pt idx="1">
                  <c:v>Free State</c:v>
                </c:pt>
                <c:pt idx="2">
                  <c:v>Gauteng</c:v>
                </c:pt>
                <c:pt idx="3">
                  <c:v>Kwazulu Natal</c:v>
                </c:pt>
                <c:pt idx="4">
                  <c:v>Limpopo</c:v>
                </c:pt>
                <c:pt idx="5">
                  <c:v>Mpumalanga</c:v>
                </c:pt>
                <c:pt idx="6">
                  <c:v>North West</c:v>
                </c:pt>
                <c:pt idx="7">
                  <c:v>Northern Cape</c:v>
                </c:pt>
                <c:pt idx="8">
                  <c:v>Western Cape</c:v>
                </c:pt>
              </c:strCache>
            </c:strRef>
          </c:cat>
          <c:val>
            <c:numRef>
              <c:f>'USERS PER PROVINCE &amp; TIME SPENT'!$B$28:$B$37</c:f>
              <c:numCache>
                <c:formatCode>0.00%</c:formatCode>
                <c:ptCount val="9"/>
                <c:pt idx="0">
                  <c:v>5.9669302659956867E-2</c:v>
                </c:pt>
                <c:pt idx="1">
                  <c:v>2.5264455170997228E-2</c:v>
                </c:pt>
                <c:pt idx="2">
                  <c:v>0.32073533942692822</c:v>
                </c:pt>
                <c:pt idx="3">
                  <c:v>8.8014788949368386E-2</c:v>
                </c:pt>
                <c:pt idx="4">
                  <c:v>6.7474581493273081E-2</c:v>
                </c:pt>
                <c:pt idx="5">
                  <c:v>8.2058128787100754E-2</c:v>
                </c:pt>
                <c:pt idx="6">
                  <c:v>2.9886001848618671E-2</c:v>
                </c:pt>
                <c:pt idx="7">
                  <c:v>2.0129403306973402E-2</c:v>
                </c:pt>
                <c:pt idx="8">
                  <c:v>0.15877580363561672</c:v>
                </c:pt>
              </c:numCache>
            </c:numRef>
          </c:val>
          <c:extLst>
            <c:ext xmlns:c16="http://schemas.microsoft.com/office/drawing/2014/chart" uri="{C3380CC4-5D6E-409C-BE32-E72D297353CC}">
              <c16:uniqueId val="{00000000-E8BB-443A-8AD9-DE9677C87B39}"/>
            </c:ext>
          </c:extLst>
        </c:ser>
        <c:ser>
          <c:idx val="1"/>
          <c:order val="1"/>
          <c:tx>
            <c:strRef>
              <c:f>'USERS PER PROVINCE &amp; TIME SPENT'!$C$26:$C$27</c:f>
              <c:strCache>
                <c:ptCount val="1"/>
                <c:pt idx="0">
                  <c:v>02. 00:15:00-00:29:59: Mid</c:v>
                </c:pt>
              </c:strCache>
            </c:strRef>
          </c:tx>
          <c:spPr>
            <a:solidFill>
              <a:schemeClr val="accent2"/>
            </a:solidFill>
            <a:ln>
              <a:noFill/>
            </a:ln>
            <a:effectLst/>
          </c:spPr>
          <c:invertIfNegative val="0"/>
          <c:cat>
            <c:strRef>
              <c:f>'USERS PER PROVINCE &amp; TIME SPENT'!$A$28:$A$37</c:f>
              <c:strCache>
                <c:ptCount val="9"/>
                <c:pt idx="0">
                  <c:v>Eastern Cape</c:v>
                </c:pt>
                <c:pt idx="1">
                  <c:v>Free State</c:v>
                </c:pt>
                <c:pt idx="2">
                  <c:v>Gauteng</c:v>
                </c:pt>
                <c:pt idx="3">
                  <c:v>Kwazulu Natal</c:v>
                </c:pt>
                <c:pt idx="4">
                  <c:v>Limpopo</c:v>
                </c:pt>
                <c:pt idx="5">
                  <c:v>Mpumalanga</c:v>
                </c:pt>
                <c:pt idx="6">
                  <c:v>North West</c:v>
                </c:pt>
                <c:pt idx="7">
                  <c:v>Northern Cape</c:v>
                </c:pt>
                <c:pt idx="8">
                  <c:v>Western Cape</c:v>
                </c:pt>
              </c:strCache>
            </c:strRef>
          </c:cat>
          <c:val>
            <c:numRef>
              <c:f>'USERS PER PROVINCE &amp; TIME SPENT'!$C$28:$C$37</c:f>
              <c:numCache>
                <c:formatCode>0.00%</c:formatCode>
                <c:ptCount val="9"/>
                <c:pt idx="0">
                  <c:v>5.7512580877066861E-3</c:v>
                </c:pt>
                <c:pt idx="1">
                  <c:v>1.5405155592071479E-3</c:v>
                </c:pt>
                <c:pt idx="2">
                  <c:v>2.4956352059155796E-2</c:v>
                </c:pt>
                <c:pt idx="3">
                  <c:v>6.4701653486700216E-3</c:v>
                </c:pt>
                <c:pt idx="4">
                  <c:v>5.3404539385847796E-3</c:v>
                </c:pt>
                <c:pt idx="5">
                  <c:v>5.8539591249871627E-3</c:v>
                </c:pt>
                <c:pt idx="6">
                  <c:v>3.5945363048166786E-3</c:v>
                </c:pt>
                <c:pt idx="7">
                  <c:v>2.2594228201704837E-3</c:v>
                </c:pt>
                <c:pt idx="8">
                  <c:v>1.6329464927595769E-2</c:v>
                </c:pt>
              </c:numCache>
            </c:numRef>
          </c:val>
          <c:extLst>
            <c:ext xmlns:c16="http://schemas.microsoft.com/office/drawing/2014/chart" uri="{C3380CC4-5D6E-409C-BE32-E72D297353CC}">
              <c16:uniqueId val="{00000001-E8BB-443A-8AD9-DE9677C87B39}"/>
            </c:ext>
          </c:extLst>
        </c:ser>
        <c:ser>
          <c:idx val="2"/>
          <c:order val="2"/>
          <c:tx>
            <c:strRef>
              <c:f>'USERS PER PROVINCE &amp; TIME SPENT'!$D$26:$D$27</c:f>
              <c:strCache>
                <c:ptCount val="1"/>
                <c:pt idx="0">
                  <c:v>03. =&gt;00:30:00: High</c:v>
                </c:pt>
              </c:strCache>
            </c:strRef>
          </c:tx>
          <c:spPr>
            <a:solidFill>
              <a:schemeClr val="accent3"/>
            </a:solidFill>
            <a:ln>
              <a:noFill/>
            </a:ln>
            <a:effectLst/>
          </c:spPr>
          <c:invertIfNegative val="0"/>
          <c:cat>
            <c:strRef>
              <c:f>'USERS PER PROVINCE &amp; TIME SPENT'!$A$28:$A$37</c:f>
              <c:strCache>
                <c:ptCount val="9"/>
                <c:pt idx="0">
                  <c:v>Eastern Cape</c:v>
                </c:pt>
                <c:pt idx="1">
                  <c:v>Free State</c:v>
                </c:pt>
                <c:pt idx="2">
                  <c:v>Gauteng</c:v>
                </c:pt>
                <c:pt idx="3">
                  <c:v>Kwazulu Natal</c:v>
                </c:pt>
                <c:pt idx="4">
                  <c:v>Limpopo</c:v>
                </c:pt>
                <c:pt idx="5">
                  <c:v>Mpumalanga</c:v>
                </c:pt>
                <c:pt idx="6">
                  <c:v>North West</c:v>
                </c:pt>
                <c:pt idx="7">
                  <c:v>Northern Cape</c:v>
                </c:pt>
                <c:pt idx="8">
                  <c:v>Western Cape</c:v>
                </c:pt>
              </c:strCache>
            </c:strRef>
          </c:cat>
          <c:val>
            <c:numRef>
              <c:f>'USERS PER PROVINCE &amp; TIME SPENT'!$D$28:$D$37</c:f>
              <c:numCache>
                <c:formatCode>0.00%</c:formatCode>
                <c:ptCount val="9"/>
                <c:pt idx="0">
                  <c:v>5.4431549758652562E-3</c:v>
                </c:pt>
                <c:pt idx="1">
                  <c:v>3.1837321556947725E-3</c:v>
                </c:pt>
                <c:pt idx="2">
                  <c:v>2.9577898736777242E-2</c:v>
                </c:pt>
                <c:pt idx="3">
                  <c:v>8.3187840197185992E-3</c:v>
                </c:pt>
                <c:pt idx="4">
                  <c:v>5.5458560131457328E-3</c:v>
                </c:pt>
                <c:pt idx="5">
                  <c:v>6.367464311389545E-3</c:v>
                </c:pt>
                <c:pt idx="6">
                  <c:v>1.8486186710485776E-3</c:v>
                </c:pt>
                <c:pt idx="7">
                  <c:v>1.2324124473657185E-3</c:v>
                </c:pt>
                <c:pt idx="8">
                  <c:v>1.4378145219266714E-2</c:v>
                </c:pt>
              </c:numCache>
            </c:numRef>
          </c:val>
          <c:extLst>
            <c:ext xmlns:c16="http://schemas.microsoft.com/office/drawing/2014/chart" uri="{C3380CC4-5D6E-409C-BE32-E72D297353CC}">
              <c16:uniqueId val="{00000002-E8BB-443A-8AD9-DE9677C87B39}"/>
            </c:ext>
          </c:extLst>
        </c:ser>
        <c:dLbls>
          <c:showLegendKey val="0"/>
          <c:showVal val="0"/>
          <c:showCatName val="0"/>
          <c:showSerName val="0"/>
          <c:showPercent val="0"/>
          <c:showBubbleSize val="0"/>
        </c:dLbls>
        <c:gapWidth val="219"/>
        <c:overlap val="-27"/>
        <c:axId val="313350191"/>
        <c:axId val="313354031"/>
      </c:barChart>
      <c:catAx>
        <c:axId val="313350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3354031"/>
        <c:crosses val="autoZero"/>
        <c:auto val="1"/>
        <c:lblAlgn val="ctr"/>
        <c:lblOffset val="100"/>
        <c:noMultiLvlLbl val="0"/>
      </c:catAx>
      <c:valAx>
        <c:axId val="31335403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33501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9/28/2025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9/28/2025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GB"/>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GB"/>
              <a:t>Click icon to add table</a:t>
            </a:r>
            <a:endParaRPr lang="en-US"/>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GB"/>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GB"/>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GB"/>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914400"/>
            <a:ext cx="10360152" cy="5029200"/>
          </a:xfrm>
        </p:spPr>
        <p:txBody>
          <a:bodyPr anchor="ctr"/>
          <a:lstStyle/>
          <a:p>
            <a:r>
              <a:rPr lang="en-US" dirty="0"/>
              <a:t>BRIGHT TV ANALYSIS</a:t>
            </a:r>
          </a:p>
        </p:txBody>
      </p:sp>
    </p:spTree>
    <p:extLst>
      <p:ext uri="{BB962C8B-B14F-4D97-AF65-F5344CB8AC3E}">
        <p14:creationId xmlns:p14="http://schemas.microsoft.com/office/powerpoint/2010/main" val="1338167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en-US" dirty="0"/>
              <a:t>agenda</a:t>
            </a:r>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3671235796"/>
              </p:ext>
            </p:extLst>
          </p:nvPr>
        </p:nvGraphicFramePr>
        <p:xfrm>
          <a:off x="6869113" y="1143000"/>
          <a:ext cx="3906012" cy="4614818"/>
        </p:xfrm>
        <a:graphic>
          <a:graphicData uri="http://schemas.openxmlformats.org/drawingml/2006/table">
            <a:tbl>
              <a:tblPr firstRow="1" bandRow="1"/>
              <a:tblGrid>
                <a:gridCol w="3906012">
                  <a:extLst>
                    <a:ext uri="{9D8B030D-6E8A-4147-A177-3AD203B41FA5}">
                      <a16:colId xmlns:a16="http://schemas.microsoft.com/office/drawing/2014/main" val="1563570424"/>
                    </a:ext>
                  </a:extLst>
                </a:gridCol>
              </a:tblGrid>
              <a:tr h="7827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INTRODUCTION</a:t>
                      </a:r>
                    </a:p>
                    <a:p>
                      <a:pPr algn="r"/>
                      <a:r>
                        <a:rPr lang="en-US" sz="2400" b="0" dirty="0">
                          <a:latin typeface="+mj-lt"/>
                        </a:rPr>
                        <a:t>1</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79008">
                <a:tc>
                  <a:txBody>
                    <a:bodyPr/>
                    <a:lstStyle/>
                    <a:p>
                      <a:pPr algn="r"/>
                      <a:r>
                        <a:rPr lang="en-US" sz="2400" b="0" dirty="0"/>
                        <a:t>STATS ANALYSIS</a:t>
                      </a:r>
                    </a:p>
                    <a:p>
                      <a:pPr marL="0" algn="r" defTabSz="914400" rtl="0" eaLnBrk="1" latinLnBrk="0" hangingPunct="1"/>
                      <a:r>
                        <a:rPr lang="en-US" sz="2400" b="0" kern="1200" dirty="0">
                          <a:solidFill>
                            <a:schemeClr val="tx1"/>
                          </a:solidFill>
                          <a:latin typeface="+mj-lt"/>
                          <a:ea typeface="+mn-ea"/>
                          <a:cs typeface="+mn-cs"/>
                        </a:rPr>
                        <a:t>2 - 5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998987">
                <a:tc>
                  <a:txBody>
                    <a:bodyPr/>
                    <a:lstStyle/>
                    <a:p>
                      <a:pPr algn="r"/>
                      <a:r>
                        <a:rPr lang="en-US" sz="2400" b="0" dirty="0"/>
                        <a:t>RECOMMENDATIONS</a:t>
                      </a:r>
                    </a:p>
                    <a:p>
                      <a:pPr marL="0" algn="r" defTabSz="914400" rtl="0" eaLnBrk="1" latinLnBrk="0" hangingPunct="1"/>
                      <a:r>
                        <a:rPr lang="en-US" sz="2400" b="0" kern="1200" dirty="0">
                          <a:solidFill>
                            <a:schemeClr val="tx1"/>
                          </a:solidFill>
                          <a:latin typeface="+mj-lt"/>
                          <a:ea typeface="+mn-ea"/>
                          <a:cs typeface="+mn-cs"/>
                        </a:rPr>
                        <a:t>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590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THANK YOU</a:t>
                      </a:r>
                    </a:p>
                    <a:p>
                      <a:pPr marL="0" algn="r" defTabSz="914400" rtl="0" eaLnBrk="1" latinLnBrk="0" hangingPunct="1"/>
                      <a:r>
                        <a:rPr lang="en-US" sz="2400" b="0" kern="1200" dirty="0">
                          <a:solidFill>
                            <a:schemeClr val="tx1"/>
                          </a:solidFill>
                          <a:latin typeface="+mj-lt"/>
                          <a:ea typeface="+mn-ea"/>
                          <a:cs typeface="+mn-cs"/>
                        </a:rPr>
                        <a:t> 7</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5483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2400" b="0" dirty="0">
                        <a:latin typeface="+mn-lt"/>
                        <a:cs typeface="Gill Sans Light" panose="020B0302020104020203" pitchFamily="34" charset="-79"/>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E31D6C-AC8E-C003-3B09-63C7AFF4C615}"/>
              </a:ext>
            </a:extLst>
          </p:cNvPr>
          <p:cNvSpPr txBox="1"/>
          <p:nvPr/>
        </p:nvSpPr>
        <p:spPr>
          <a:xfrm>
            <a:off x="1809135" y="934065"/>
            <a:ext cx="8495071" cy="369332"/>
          </a:xfrm>
          <a:prstGeom prst="rect">
            <a:avLst/>
          </a:prstGeom>
          <a:noFill/>
        </p:spPr>
        <p:txBody>
          <a:bodyPr wrap="square" rtlCol="0">
            <a:spAutoFit/>
          </a:bodyPr>
          <a:lstStyle/>
          <a:p>
            <a:pPr algn="ctr"/>
            <a:r>
              <a:rPr lang="en-GB" dirty="0"/>
              <a:t>INTRODUCTION</a:t>
            </a:r>
            <a:endParaRPr lang="en-ZA" dirty="0"/>
          </a:p>
        </p:txBody>
      </p:sp>
      <p:sp>
        <p:nvSpPr>
          <p:cNvPr id="7" name="TextBox 6">
            <a:extLst>
              <a:ext uri="{FF2B5EF4-FFF2-40B4-BE49-F238E27FC236}">
                <a16:creationId xmlns:a16="http://schemas.microsoft.com/office/drawing/2014/main" id="{6678AAC2-DB44-6A91-F3DA-86DFABA66AC1}"/>
              </a:ext>
            </a:extLst>
          </p:cNvPr>
          <p:cNvSpPr txBox="1"/>
          <p:nvPr/>
        </p:nvSpPr>
        <p:spPr>
          <a:xfrm>
            <a:off x="11464413" y="6135329"/>
            <a:ext cx="491613" cy="461665"/>
          </a:xfrm>
          <a:prstGeom prst="rect">
            <a:avLst/>
          </a:prstGeom>
          <a:noFill/>
        </p:spPr>
        <p:txBody>
          <a:bodyPr wrap="square" rtlCol="0">
            <a:spAutoFit/>
          </a:bodyPr>
          <a:lstStyle/>
          <a:p>
            <a:r>
              <a:rPr lang="en-GB" sz="2400" dirty="0"/>
              <a:t>1</a:t>
            </a:r>
            <a:endParaRPr lang="en-ZA" sz="2400" dirty="0"/>
          </a:p>
        </p:txBody>
      </p:sp>
      <p:sp>
        <p:nvSpPr>
          <p:cNvPr id="8" name="TextBox 7">
            <a:extLst>
              <a:ext uri="{FF2B5EF4-FFF2-40B4-BE49-F238E27FC236}">
                <a16:creationId xmlns:a16="http://schemas.microsoft.com/office/drawing/2014/main" id="{01E2A525-F26F-6CD3-0353-69BA7F5A7F0F}"/>
              </a:ext>
            </a:extLst>
          </p:cNvPr>
          <p:cNvSpPr txBox="1"/>
          <p:nvPr/>
        </p:nvSpPr>
        <p:spPr>
          <a:xfrm>
            <a:off x="1415845" y="1917290"/>
            <a:ext cx="9950245" cy="2031325"/>
          </a:xfrm>
          <a:prstGeom prst="rect">
            <a:avLst/>
          </a:prstGeom>
          <a:noFill/>
        </p:spPr>
        <p:txBody>
          <a:bodyPr wrap="square" rtlCol="0">
            <a:spAutoFit/>
          </a:bodyPr>
          <a:lstStyle/>
          <a:p>
            <a:r>
              <a:rPr lang="en-GB" dirty="0"/>
              <a:t>The presentation provide a comprehensive analysis of Bright TV’s viewership performance across several key demographic and geographic dimensions. The purpose of this analysis is to give leadership especially our CEO clear, data-driven insights that will guide strategic decisions aimed at strengthening Bright TV’s reach, improving engagement, and boosting viewership among diverse audiences. In this report, we break down viewership patterns by race, gender, age group, province, and time buckets, both on a day-to-day and month-to-month basis. By looking closely at these metrics, we are able to uncover not only who our audiences are, but also when and how they engage with the channel.</a:t>
            </a:r>
            <a:endParaRPr lang="en-ZA" dirty="0"/>
          </a:p>
        </p:txBody>
      </p:sp>
    </p:spTree>
    <p:extLst>
      <p:ext uri="{BB962C8B-B14F-4D97-AF65-F5344CB8AC3E}">
        <p14:creationId xmlns:p14="http://schemas.microsoft.com/office/powerpoint/2010/main" val="317072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1DE6F2-B242-D765-E75B-109943E8C343}"/>
              </a:ext>
            </a:extLst>
          </p:cNvPr>
          <p:cNvSpPr>
            <a:spLocks noGrp="1"/>
          </p:cNvSpPr>
          <p:nvPr>
            <p:ph type="sldNum" sz="quarter" idx="4"/>
          </p:nvPr>
        </p:nvSpPr>
        <p:spPr/>
        <p:txBody>
          <a:bodyPr/>
          <a:lstStyle/>
          <a:p>
            <a:r>
              <a:rPr lang="en-US" dirty="0"/>
              <a:t>2</a:t>
            </a:r>
          </a:p>
        </p:txBody>
      </p:sp>
      <p:sp>
        <p:nvSpPr>
          <p:cNvPr id="5" name="TextBox 4">
            <a:extLst>
              <a:ext uri="{FF2B5EF4-FFF2-40B4-BE49-F238E27FC236}">
                <a16:creationId xmlns:a16="http://schemas.microsoft.com/office/drawing/2014/main" id="{DA88A26D-25EC-3A0D-08DB-7C6532D1BCDC}"/>
              </a:ext>
            </a:extLst>
          </p:cNvPr>
          <p:cNvSpPr txBox="1"/>
          <p:nvPr/>
        </p:nvSpPr>
        <p:spPr>
          <a:xfrm>
            <a:off x="855406" y="501445"/>
            <a:ext cx="5240594" cy="369332"/>
          </a:xfrm>
          <a:prstGeom prst="rect">
            <a:avLst/>
          </a:prstGeom>
          <a:noFill/>
        </p:spPr>
        <p:txBody>
          <a:bodyPr wrap="square" rtlCol="0">
            <a:spAutoFit/>
          </a:bodyPr>
          <a:lstStyle/>
          <a:p>
            <a:r>
              <a:rPr lang="en-GB" dirty="0"/>
              <a:t>NUMBER OF USERS PER DAY BY RACE</a:t>
            </a:r>
            <a:endParaRPr lang="en-ZA" dirty="0"/>
          </a:p>
        </p:txBody>
      </p:sp>
      <p:sp>
        <p:nvSpPr>
          <p:cNvPr id="6" name="TextBox 5">
            <a:extLst>
              <a:ext uri="{FF2B5EF4-FFF2-40B4-BE49-F238E27FC236}">
                <a16:creationId xmlns:a16="http://schemas.microsoft.com/office/drawing/2014/main" id="{B7E3AEA1-8ABE-7384-E67D-81150F871DEC}"/>
              </a:ext>
            </a:extLst>
          </p:cNvPr>
          <p:cNvSpPr txBox="1"/>
          <p:nvPr/>
        </p:nvSpPr>
        <p:spPr>
          <a:xfrm>
            <a:off x="6489290" y="501445"/>
            <a:ext cx="4864510" cy="646331"/>
          </a:xfrm>
          <a:prstGeom prst="rect">
            <a:avLst/>
          </a:prstGeom>
          <a:noFill/>
        </p:spPr>
        <p:txBody>
          <a:bodyPr wrap="square" rtlCol="0">
            <a:spAutoFit/>
          </a:bodyPr>
          <a:lstStyle/>
          <a:p>
            <a:r>
              <a:rPr lang="en-GB" dirty="0"/>
              <a:t>NUMBER OF USERS PER MONTH BY RACE</a:t>
            </a:r>
          </a:p>
          <a:p>
            <a:endParaRPr lang="en-ZA" dirty="0"/>
          </a:p>
        </p:txBody>
      </p:sp>
      <p:sp>
        <p:nvSpPr>
          <p:cNvPr id="9" name="TextBox 8">
            <a:extLst>
              <a:ext uri="{FF2B5EF4-FFF2-40B4-BE49-F238E27FC236}">
                <a16:creationId xmlns:a16="http://schemas.microsoft.com/office/drawing/2014/main" id="{CE2E3C16-1AA8-F64A-D7F6-22A31BF468BC}"/>
              </a:ext>
            </a:extLst>
          </p:cNvPr>
          <p:cNvSpPr txBox="1"/>
          <p:nvPr/>
        </p:nvSpPr>
        <p:spPr>
          <a:xfrm>
            <a:off x="963561" y="4522839"/>
            <a:ext cx="9606116" cy="1477328"/>
          </a:xfrm>
          <a:prstGeom prst="rect">
            <a:avLst/>
          </a:prstGeom>
          <a:noFill/>
        </p:spPr>
        <p:txBody>
          <a:bodyPr wrap="square" rtlCol="0">
            <a:spAutoFit/>
          </a:bodyPr>
          <a:lstStyle/>
          <a:p>
            <a:r>
              <a:rPr lang="en-GB" dirty="0"/>
              <a:t>INSIGHTS</a:t>
            </a:r>
          </a:p>
          <a:p>
            <a:pPr marL="285750" indent="-285750">
              <a:buFont typeface="Arial" panose="020B0604020202020204" pitchFamily="34" charset="0"/>
              <a:buChar char="•"/>
            </a:pPr>
            <a:r>
              <a:rPr lang="en-GB" dirty="0"/>
              <a:t>Blacks have a high viewership averaging a percentage 48,48%</a:t>
            </a:r>
          </a:p>
          <a:p>
            <a:pPr marL="285750" indent="-285750">
              <a:buFont typeface="Arial" panose="020B0604020202020204" pitchFamily="34" charset="0"/>
              <a:buChar char="•"/>
            </a:pPr>
            <a:r>
              <a:rPr lang="en-GB" dirty="0"/>
              <a:t>Followed by coloured and </a:t>
            </a:r>
            <a:r>
              <a:rPr lang="en-GB" dirty="0" err="1"/>
              <a:t>indian_asian</a:t>
            </a:r>
            <a:r>
              <a:rPr lang="en-GB" dirty="0"/>
              <a:t> with 18,28% and 17,63% each</a:t>
            </a:r>
          </a:p>
          <a:p>
            <a:pPr marL="285750" indent="-285750">
              <a:buFont typeface="Arial" panose="020B0604020202020204" pitchFamily="34" charset="0"/>
              <a:buChar char="•"/>
            </a:pPr>
            <a:r>
              <a:rPr lang="en-GB" dirty="0"/>
              <a:t>Other contains the lowest viewership with 1,14% </a:t>
            </a:r>
          </a:p>
          <a:p>
            <a:pPr marL="285750" indent="-285750">
              <a:buFont typeface="Arial" panose="020B0604020202020204" pitchFamily="34" charset="0"/>
              <a:buChar char="•"/>
            </a:pPr>
            <a:endParaRPr lang="en-ZA" dirty="0"/>
          </a:p>
        </p:txBody>
      </p:sp>
      <p:graphicFrame>
        <p:nvGraphicFramePr>
          <p:cNvPr id="10" name="Chart 9">
            <a:extLst>
              <a:ext uri="{FF2B5EF4-FFF2-40B4-BE49-F238E27FC236}">
                <a16:creationId xmlns:a16="http://schemas.microsoft.com/office/drawing/2014/main" id="{7764C931-7DFF-4846-0022-B409E813E234}"/>
              </a:ext>
            </a:extLst>
          </p:cNvPr>
          <p:cNvGraphicFramePr>
            <a:graphicFrameLocks/>
          </p:cNvGraphicFramePr>
          <p:nvPr>
            <p:extLst>
              <p:ext uri="{D42A27DB-BD31-4B8C-83A1-F6EECF244321}">
                <p14:modId xmlns:p14="http://schemas.microsoft.com/office/powerpoint/2010/main" val="330022563"/>
              </p:ext>
            </p:extLst>
          </p:nvPr>
        </p:nvGraphicFramePr>
        <p:xfrm>
          <a:off x="755855" y="940700"/>
          <a:ext cx="4946856" cy="34739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7194FF66-5939-C0BA-6124-7AE2A1D06BF3}"/>
              </a:ext>
            </a:extLst>
          </p:cNvPr>
          <p:cNvGraphicFramePr>
            <a:graphicFrameLocks/>
          </p:cNvGraphicFramePr>
          <p:nvPr>
            <p:extLst>
              <p:ext uri="{D42A27DB-BD31-4B8C-83A1-F6EECF244321}">
                <p14:modId xmlns:p14="http://schemas.microsoft.com/office/powerpoint/2010/main" val="1352481184"/>
              </p:ext>
            </p:extLst>
          </p:nvPr>
        </p:nvGraphicFramePr>
        <p:xfrm>
          <a:off x="6174658" y="1147776"/>
          <a:ext cx="5034116" cy="32669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780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7A1E831-22D7-A921-43BF-4D6F7A7E5DEC}"/>
              </a:ext>
            </a:extLst>
          </p:cNvPr>
          <p:cNvSpPr>
            <a:spLocks noGrp="1"/>
          </p:cNvSpPr>
          <p:nvPr>
            <p:ph type="sldNum" sz="quarter" idx="4"/>
          </p:nvPr>
        </p:nvSpPr>
        <p:spPr/>
        <p:txBody>
          <a:bodyPr/>
          <a:lstStyle/>
          <a:p>
            <a:r>
              <a:rPr lang="en-US" dirty="0"/>
              <a:t>3</a:t>
            </a:r>
          </a:p>
        </p:txBody>
      </p:sp>
      <p:sp>
        <p:nvSpPr>
          <p:cNvPr id="6" name="TextBox 5">
            <a:extLst>
              <a:ext uri="{FF2B5EF4-FFF2-40B4-BE49-F238E27FC236}">
                <a16:creationId xmlns:a16="http://schemas.microsoft.com/office/drawing/2014/main" id="{DE7E8974-4DF2-14FA-322C-D50B6C64568F}"/>
              </a:ext>
            </a:extLst>
          </p:cNvPr>
          <p:cNvSpPr txBox="1"/>
          <p:nvPr/>
        </p:nvSpPr>
        <p:spPr>
          <a:xfrm>
            <a:off x="727587" y="589935"/>
            <a:ext cx="5368413" cy="369332"/>
          </a:xfrm>
          <a:prstGeom prst="rect">
            <a:avLst/>
          </a:prstGeom>
          <a:noFill/>
        </p:spPr>
        <p:txBody>
          <a:bodyPr wrap="square" rtlCol="0">
            <a:spAutoFit/>
          </a:bodyPr>
          <a:lstStyle/>
          <a:p>
            <a:r>
              <a:rPr lang="en-GB" dirty="0"/>
              <a:t>NUMBER OF USERS PER GENDER BY TIME BUCKET</a:t>
            </a:r>
            <a:endParaRPr lang="en-ZA" dirty="0"/>
          </a:p>
        </p:txBody>
      </p:sp>
      <p:sp>
        <p:nvSpPr>
          <p:cNvPr id="7" name="TextBox 6">
            <a:extLst>
              <a:ext uri="{FF2B5EF4-FFF2-40B4-BE49-F238E27FC236}">
                <a16:creationId xmlns:a16="http://schemas.microsoft.com/office/drawing/2014/main" id="{E4A31CF2-C2C1-446D-EED1-FC817ACBD568}"/>
              </a:ext>
            </a:extLst>
          </p:cNvPr>
          <p:cNvSpPr txBox="1"/>
          <p:nvPr/>
        </p:nvSpPr>
        <p:spPr>
          <a:xfrm>
            <a:off x="6430297" y="589935"/>
            <a:ext cx="5034116" cy="369332"/>
          </a:xfrm>
          <a:prstGeom prst="rect">
            <a:avLst/>
          </a:prstGeom>
          <a:noFill/>
        </p:spPr>
        <p:txBody>
          <a:bodyPr wrap="square" rtlCol="0">
            <a:spAutoFit/>
          </a:bodyPr>
          <a:lstStyle/>
          <a:p>
            <a:r>
              <a:rPr lang="en-GB" dirty="0"/>
              <a:t>NUMBER OF USERS PER RACE BY TIME BUCKET</a:t>
            </a:r>
            <a:endParaRPr lang="en-ZA" dirty="0"/>
          </a:p>
        </p:txBody>
      </p:sp>
      <p:graphicFrame>
        <p:nvGraphicFramePr>
          <p:cNvPr id="8" name="Chart 7">
            <a:extLst>
              <a:ext uri="{FF2B5EF4-FFF2-40B4-BE49-F238E27FC236}">
                <a16:creationId xmlns:a16="http://schemas.microsoft.com/office/drawing/2014/main" id="{EBE7FE61-87CF-BF20-2014-29D87A7BBD88}"/>
              </a:ext>
            </a:extLst>
          </p:cNvPr>
          <p:cNvGraphicFramePr>
            <a:graphicFrameLocks/>
          </p:cNvGraphicFramePr>
          <p:nvPr>
            <p:extLst>
              <p:ext uri="{D42A27DB-BD31-4B8C-83A1-F6EECF244321}">
                <p14:modId xmlns:p14="http://schemas.microsoft.com/office/powerpoint/2010/main" val="4106277185"/>
              </p:ext>
            </p:extLst>
          </p:nvPr>
        </p:nvGraphicFramePr>
        <p:xfrm>
          <a:off x="734347" y="959267"/>
          <a:ext cx="5027357" cy="32225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BD4A5720-C2FD-A727-A5B2-022E46BD8102}"/>
              </a:ext>
            </a:extLst>
          </p:cNvPr>
          <p:cNvGraphicFramePr>
            <a:graphicFrameLocks/>
          </p:cNvGraphicFramePr>
          <p:nvPr>
            <p:extLst>
              <p:ext uri="{D42A27DB-BD31-4B8C-83A1-F6EECF244321}">
                <p14:modId xmlns:p14="http://schemas.microsoft.com/office/powerpoint/2010/main" val="4213008042"/>
              </p:ext>
            </p:extLst>
          </p:nvPr>
        </p:nvGraphicFramePr>
        <p:xfrm>
          <a:off x="6355448" y="1146079"/>
          <a:ext cx="5439451" cy="303571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9EAB2AD2-82A9-A7F6-69D9-5AB508EB5B4D}"/>
              </a:ext>
            </a:extLst>
          </p:cNvPr>
          <p:cNvSpPr txBox="1"/>
          <p:nvPr/>
        </p:nvSpPr>
        <p:spPr>
          <a:xfrm>
            <a:off x="727587" y="4551121"/>
            <a:ext cx="5250426" cy="1200329"/>
          </a:xfrm>
          <a:prstGeom prst="rect">
            <a:avLst/>
          </a:prstGeom>
          <a:noFill/>
        </p:spPr>
        <p:txBody>
          <a:bodyPr wrap="square" rtlCol="0">
            <a:spAutoFit/>
          </a:bodyPr>
          <a:lstStyle/>
          <a:p>
            <a:r>
              <a:rPr lang="en-GB" dirty="0"/>
              <a:t>INSIGHT</a:t>
            </a:r>
          </a:p>
          <a:p>
            <a:pPr marL="285750" indent="-285750">
              <a:buFont typeface="Arial" panose="020B0604020202020204" pitchFamily="34" charset="0"/>
              <a:buChar char="•"/>
            </a:pPr>
            <a:r>
              <a:rPr lang="en-GB" dirty="0"/>
              <a:t>Males have a high viewership with 89,97%</a:t>
            </a:r>
          </a:p>
          <a:p>
            <a:pPr marL="285750" indent="-285750">
              <a:buFont typeface="Arial" panose="020B0604020202020204" pitchFamily="34" charset="0"/>
              <a:buChar char="•"/>
            </a:pPr>
            <a:r>
              <a:rPr lang="en-GB" dirty="0"/>
              <a:t>And the afternoon being the highest with 34,34%</a:t>
            </a:r>
          </a:p>
          <a:p>
            <a:pPr marL="285750" indent="-285750">
              <a:buFont typeface="Arial" panose="020B0604020202020204" pitchFamily="34" charset="0"/>
              <a:buChar char="•"/>
            </a:pPr>
            <a:r>
              <a:rPr lang="en-GB" dirty="0"/>
              <a:t>While females average a 10,03%</a:t>
            </a:r>
          </a:p>
        </p:txBody>
      </p:sp>
      <p:sp>
        <p:nvSpPr>
          <p:cNvPr id="12" name="TextBox 11">
            <a:extLst>
              <a:ext uri="{FF2B5EF4-FFF2-40B4-BE49-F238E27FC236}">
                <a16:creationId xmlns:a16="http://schemas.microsoft.com/office/drawing/2014/main" id="{76F6AD1F-3F94-DF1C-E4EB-FBE84A85FED5}"/>
              </a:ext>
            </a:extLst>
          </p:cNvPr>
          <p:cNvSpPr txBox="1"/>
          <p:nvPr/>
        </p:nvSpPr>
        <p:spPr>
          <a:xfrm>
            <a:off x="6567948" y="4513006"/>
            <a:ext cx="5014452" cy="923330"/>
          </a:xfrm>
          <a:prstGeom prst="rect">
            <a:avLst/>
          </a:prstGeom>
          <a:noFill/>
        </p:spPr>
        <p:txBody>
          <a:bodyPr wrap="square" rtlCol="0">
            <a:spAutoFit/>
          </a:bodyPr>
          <a:lstStyle/>
          <a:p>
            <a:r>
              <a:rPr lang="en-GB" dirty="0"/>
              <a:t>INSIGHT</a:t>
            </a:r>
          </a:p>
          <a:p>
            <a:pPr marL="285750" indent="-285750">
              <a:buFont typeface="Arial" panose="020B0604020202020204" pitchFamily="34" charset="0"/>
              <a:buChar char="•"/>
            </a:pPr>
            <a:r>
              <a:rPr lang="en-ZA" dirty="0"/>
              <a:t>The afternoon viewership at 38,09%</a:t>
            </a:r>
          </a:p>
          <a:p>
            <a:pPr marL="285750" indent="-285750">
              <a:buFont typeface="Arial" panose="020B0604020202020204" pitchFamily="34" charset="0"/>
              <a:buChar char="•"/>
            </a:pPr>
            <a:r>
              <a:rPr lang="en-ZA" dirty="0"/>
              <a:t>Light night with the lowest with 7,52%</a:t>
            </a:r>
          </a:p>
        </p:txBody>
      </p:sp>
    </p:spTree>
    <p:extLst>
      <p:ext uri="{BB962C8B-B14F-4D97-AF65-F5344CB8AC3E}">
        <p14:creationId xmlns:p14="http://schemas.microsoft.com/office/powerpoint/2010/main" val="110551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7BF962-511C-811E-0F69-D3E619FC29C7}"/>
              </a:ext>
            </a:extLst>
          </p:cNvPr>
          <p:cNvSpPr>
            <a:spLocks noGrp="1"/>
          </p:cNvSpPr>
          <p:nvPr>
            <p:ph type="sldNum" sz="quarter" idx="4"/>
          </p:nvPr>
        </p:nvSpPr>
        <p:spPr/>
        <p:txBody>
          <a:bodyPr/>
          <a:lstStyle/>
          <a:p>
            <a:r>
              <a:rPr lang="en-US" dirty="0"/>
              <a:t>4</a:t>
            </a:r>
          </a:p>
        </p:txBody>
      </p:sp>
      <p:sp>
        <p:nvSpPr>
          <p:cNvPr id="5" name="TextBox 4">
            <a:extLst>
              <a:ext uri="{FF2B5EF4-FFF2-40B4-BE49-F238E27FC236}">
                <a16:creationId xmlns:a16="http://schemas.microsoft.com/office/drawing/2014/main" id="{D9718A53-1496-480B-6DC6-97E635CF95CB}"/>
              </a:ext>
            </a:extLst>
          </p:cNvPr>
          <p:cNvSpPr txBox="1"/>
          <p:nvPr/>
        </p:nvSpPr>
        <p:spPr>
          <a:xfrm>
            <a:off x="373626" y="432619"/>
            <a:ext cx="5722374" cy="369332"/>
          </a:xfrm>
          <a:prstGeom prst="rect">
            <a:avLst/>
          </a:prstGeom>
          <a:noFill/>
        </p:spPr>
        <p:txBody>
          <a:bodyPr wrap="square" rtlCol="0">
            <a:spAutoFit/>
          </a:bodyPr>
          <a:lstStyle/>
          <a:p>
            <a:r>
              <a:rPr lang="en-GB" dirty="0"/>
              <a:t>NUMBER OF USERS PER GENDER BY AGE GROUP</a:t>
            </a:r>
            <a:endParaRPr lang="en-ZA" dirty="0"/>
          </a:p>
        </p:txBody>
      </p:sp>
      <p:sp>
        <p:nvSpPr>
          <p:cNvPr id="6" name="TextBox 5">
            <a:extLst>
              <a:ext uri="{FF2B5EF4-FFF2-40B4-BE49-F238E27FC236}">
                <a16:creationId xmlns:a16="http://schemas.microsoft.com/office/drawing/2014/main" id="{67DDCC83-86BC-9A5C-355A-D12A2AFD2F3F}"/>
              </a:ext>
            </a:extLst>
          </p:cNvPr>
          <p:cNvSpPr txBox="1"/>
          <p:nvPr/>
        </p:nvSpPr>
        <p:spPr>
          <a:xfrm>
            <a:off x="6532405" y="359499"/>
            <a:ext cx="5152103" cy="369332"/>
          </a:xfrm>
          <a:prstGeom prst="rect">
            <a:avLst/>
          </a:prstGeom>
          <a:noFill/>
        </p:spPr>
        <p:txBody>
          <a:bodyPr wrap="square" rtlCol="0">
            <a:spAutoFit/>
          </a:bodyPr>
          <a:lstStyle/>
          <a:p>
            <a:r>
              <a:rPr lang="en-GB" dirty="0"/>
              <a:t>NUMBER OF USERS PER RACE BY AGE GROUP</a:t>
            </a:r>
          </a:p>
        </p:txBody>
      </p:sp>
      <p:graphicFrame>
        <p:nvGraphicFramePr>
          <p:cNvPr id="9" name="Chart 8">
            <a:extLst>
              <a:ext uri="{FF2B5EF4-FFF2-40B4-BE49-F238E27FC236}">
                <a16:creationId xmlns:a16="http://schemas.microsoft.com/office/drawing/2014/main" id="{E1803261-6132-1A26-8921-31E7A4126628}"/>
              </a:ext>
            </a:extLst>
          </p:cNvPr>
          <p:cNvGraphicFramePr>
            <a:graphicFrameLocks/>
          </p:cNvGraphicFramePr>
          <p:nvPr>
            <p:extLst>
              <p:ext uri="{D42A27DB-BD31-4B8C-83A1-F6EECF244321}">
                <p14:modId xmlns:p14="http://schemas.microsoft.com/office/powerpoint/2010/main" val="1329941072"/>
              </p:ext>
            </p:extLst>
          </p:nvPr>
        </p:nvGraphicFramePr>
        <p:xfrm>
          <a:off x="551590" y="801951"/>
          <a:ext cx="481584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812430A8-0770-1CE9-807B-C28FE81D581B}"/>
              </a:ext>
            </a:extLst>
          </p:cNvPr>
          <p:cNvGraphicFramePr>
            <a:graphicFrameLocks/>
          </p:cNvGraphicFramePr>
          <p:nvPr>
            <p:extLst>
              <p:ext uri="{D42A27DB-BD31-4B8C-83A1-F6EECF244321}">
                <p14:modId xmlns:p14="http://schemas.microsoft.com/office/powerpoint/2010/main" val="3645249490"/>
              </p:ext>
            </p:extLst>
          </p:nvPr>
        </p:nvGraphicFramePr>
        <p:xfrm>
          <a:off x="6408100" y="801951"/>
          <a:ext cx="5400712" cy="282923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5044EBAE-458D-DB1B-7AD1-87DC41AA408C}"/>
              </a:ext>
            </a:extLst>
          </p:cNvPr>
          <p:cNvSpPr txBox="1"/>
          <p:nvPr/>
        </p:nvSpPr>
        <p:spPr>
          <a:xfrm>
            <a:off x="707923" y="4336026"/>
            <a:ext cx="4581832" cy="1477328"/>
          </a:xfrm>
          <a:prstGeom prst="rect">
            <a:avLst/>
          </a:prstGeom>
          <a:noFill/>
        </p:spPr>
        <p:txBody>
          <a:bodyPr wrap="square" rtlCol="0">
            <a:spAutoFit/>
          </a:bodyPr>
          <a:lstStyle/>
          <a:p>
            <a:r>
              <a:rPr lang="en-GB" dirty="0"/>
              <a:t>INSIGHT</a:t>
            </a:r>
          </a:p>
          <a:p>
            <a:pPr marL="285750" indent="-285750">
              <a:buFont typeface="Arial" panose="020B0604020202020204" pitchFamily="34" charset="0"/>
              <a:buChar char="•"/>
            </a:pPr>
            <a:r>
              <a:rPr lang="en-GB" dirty="0"/>
              <a:t>Young adult males obtain a 52,96% viewership</a:t>
            </a:r>
          </a:p>
          <a:p>
            <a:pPr marL="285750" indent="-285750">
              <a:buFont typeface="Arial" panose="020B0604020202020204" pitchFamily="34" charset="0"/>
              <a:buChar char="•"/>
            </a:pPr>
            <a:r>
              <a:rPr lang="en-GB" dirty="0"/>
              <a:t>While young adult females obtain 5,91%</a:t>
            </a:r>
          </a:p>
          <a:p>
            <a:pPr marL="285750" indent="-285750">
              <a:buFont typeface="Arial" panose="020B0604020202020204" pitchFamily="34" charset="0"/>
              <a:buChar char="•"/>
            </a:pPr>
            <a:r>
              <a:rPr lang="en-GB" dirty="0"/>
              <a:t>Both female and male kids have the lowest with 0,27% and 0,76% each</a:t>
            </a:r>
            <a:endParaRPr lang="en-ZA" dirty="0"/>
          </a:p>
        </p:txBody>
      </p:sp>
      <p:sp>
        <p:nvSpPr>
          <p:cNvPr id="12" name="TextBox 11">
            <a:extLst>
              <a:ext uri="{FF2B5EF4-FFF2-40B4-BE49-F238E27FC236}">
                <a16:creationId xmlns:a16="http://schemas.microsoft.com/office/drawing/2014/main" id="{D9600C3A-899C-B3EC-3918-69252A49725E}"/>
              </a:ext>
            </a:extLst>
          </p:cNvPr>
          <p:cNvSpPr txBox="1"/>
          <p:nvPr/>
        </p:nvSpPr>
        <p:spPr>
          <a:xfrm>
            <a:off x="6408100" y="4237703"/>
            <a:ext cx="4945700" cy="1200329"/>
          </a:xfrm>
          <a:prstGeom prst="rect">
            <a:avLst/>
          </a:prstGeom>
          <a:noFill/>
        </p:spPr>
        <p:txBody>
          <a:bodyPr wrap="square" rtlCol="0">
            <a:spAutoFit/>
          </a:bodyPr>
          <a:lstStyle/>
          <a:p>
            <a:r>
              <a:rPr lang="en-GB" dirty="0"/>
              <a:t>INSIGHT</a:t>
            </a:r>
          </a:p>
          <a:p>
            <a:pPr marL="285750" indent="-285750">
              <a:buFont typeface="Arial" panose="020B0604020202020204" pitchFamily="34" charset="0"/>
              <a:buChar char="•"/>
            </a:pPr>
            <a:r>
              <a:rPr lang="en-ZA" dirty="0"/>
              <a:t>Black young adult and adult obtain 29,53% and 16,25% each </a:t>
            </a:r>
          </a:p>
          <a:p>
            <a:endParaRPr lang="en-ZA" dirty="0"/>
          </a:p>
        </p:txBody>
      </p:sp>
    </p:spTree>
    <p:extLst>
      <p:ext uri="{BB962C8B-B14F-4D97-AF65-F5344CB8AC3E}">
        <p14:creationId xmlns:p14="http://schemas.microsoft.com/office/powerpoint/2010/main" val="3234247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DC5225-6DF4-8B7D-3BF9-864CD68A52AC}"/>
              </a:ext>
            </a:extLst>
          </p:cNvPr>
          <p:cNvSpPr txBox="1"/>
          <p:nvPr/>
        </p:nvSpPr>
        <p:spPr>
          <a:xfrm>
            <a:off x="609600" y="511277"/>
            <a:ext cx="5407742" cy="369332"/>
          </a:xfrm>
          <a:prstGeom prst="rect">
            <a:avLst/>
          </a:prstGeom>
          <a:noFill/>
        </p:spPr>
        <p:txBody>
          <a:bodyPr wrap="square" rtlCol="0">
            <a:spAutoFit/>
          </a:bodyPr>
          <a:lstStyle/>
          <a:p>
            <a:r>
              <a:rPr lang="en-GB" dirty="0"/>
              <a:t>NUMBER OF USERS PER PROVINCE</a:t>
            </a:r>
            <a:endParaRPr lang="en-ZA" dirty="0"/>
          </a:p>
        </p:txBody>
      </p:sp>
      <p:sp>
        <p:nvSpPr>
          <p:cNvPr id="5" name="TextBox 4">
            <a:extLst>
              <a:ext uri="{FF2B5EF4-FFF2-40B4-BE49-F238E27FC236}">
                <a16:creationId xmlns:a16="http://schemas.microsoft.com/office/drawing/2014/main" id="{F52BB6C0-A5C1-100E-2960-770F75B9B571}"/>
              </a:ext>
            </a:extLst>
          </p:cNvPr>
          <p:cNvSpPr txBox="1"/>
          <p:nvPr/>
        </p:nvSpPr>
        <p:spPr>
          <a:xfrm>
            <a:off x="6174660" y="511277"/>
            <a:ext cx="5260256" cy="369332"/>
          </a:xfrm>
          <a:prstGeom prst="rect">
            <a:avLst/>
          </a:prstGeom>
          <a:noFill/>
        </p:spPr>
        <p:txBody>
          <a:bodyPr wrap="square" rtlCol="0">
            <a:spAutoFit/>
          </a:bodyPr>
          <a:lstStyle/>
          <a:p>
            <a:r>
              <a:rPr lang="en-GB" dirty="0"/>
              <a:t>NUMBER OF USERS PER PROVINCE BY TIME SPENT</a:t>
            </a:r>
            <a:endParaRPr lang="en-ZA" dirty="0"/>
          </a:p>
        </p:txBody>
      </p:sp>
      <p:graphicFrame>
        <p:nvGraphicFramePr>
          <p:cNvPr id="6" name="Chart 5">
            <a:extLst>
              <a:ext uri="{FF2B5EF4-FFF2-40B4-BE49-F238E27FC236}">
                <a16:creationId xmlns:a16="http://schemas.microsoft.com/office/drawing/2014/main" id="{26B13ED3-FAE6-3289-A91B-8C7AB5474ECC}"/>
              </a:ext>
            </a:extLst>
          </p:cNvPr>
          <p:cNvGraphicFramePr>
            <a:graphicFrameLocks/>
          </p:cNvGraphicFramePr>
          <p:nvPr>
            <p:extLst>
              <p:ext uri="{D42A27DB-BD31-4B8C-83A1-F6EECF244321}">
                <p14:modId xmlns:p14="http://schemas.microsoft.com/office/powerpoint/2010/main" val="1725832668"/>
              </p:ext>
            </p:extLst>
          </p:nvPr>
        </p:nvGraphicFramePr>
        <p:xfrm>
          <a:off x="313401" y="982489"/>
          <a:ext cx="5536793" cy="30389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1C246681-5A1F-F577-9918-76C53BD04E31}"/>
              </a:ext>
            </a:extLst>
          </p:cNvPr>
          <p:cNvGraphicFramePr>
            <a:graphicFrameLocks/>
          </p:cNvGraphicFramePr>
          <p:nvPr>
            <p:extLst>
              <p:ext uri="{D42A27DB-BD31-4B8C-83A1-F6EECF244321}">
                <p14:modId xmlns:p14="http://schemas.microsoft.com/office/powerpoint/2010/main" val="1848077050"/>
              </p:ext>
            </p:extLst>
          </p:nvPr>
        </p:nvGraphicFramePr>
        <p:xfrm>
          <a:off x="6715431" y="982488"/>
          <a:ext cx="5260255" cy="313722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B8C55E76-58AE-DB9B-3367-A61A7D7B16E8}"/>
              </a:ext>
            </a:extLst>
          </p:cNvPr>
          <p:cNvSpPr txBox="1"/>
          <p:nvPr/>
        </p:nvSpPr>
        <p:spPr>
          <a:xfrm>
            <a:off x="11297265" y="6115890"/>
            <a:ext cx="894735" cy="461665"/>
          </a:xfrm>
          <a:prstGeom prst="rect">
            <a:avLst/>
          </a:prstGeom>
          <a:noFill/>
        </p:spPr>
        <p:txBody>
          <a:bodyPr wrap="square" rtlCol="0">
            <a:spAutoFit/>
          </a:bodyPr>
          <a:lstStyle/>
          <a:p>
            <a:r>
              <a:rPr lang="en-GB" sz="2400" dirty="0">
                <a:latin typeface="Sagona Book" panose="02020503050505020204" pitchFamily="18" charset="0"/>
              </a:rPr>
              <a:t>5</a:t>
            </a:r>
            <a:endParaRPr lang="en-ZA" sz="2400" dirty="0">
              <a:latin typeface="Sagona Book" panose="02020503050505020204" pitchFamily="18" charset="0"/>
            </a:endParaRPr>
          </a:p>
        </p:txBody>
      </p:sp>
      <p:sp>
        <p:nvSpPr>
          <p:cNvPr id="9" name="TextBox 8">
            <a:extLst>
              <a:ext uri="{FF2B5EF4-FFF2-40B4-BE49-F238E27FC236}">
                <a16:creationId xmlns:a16="http://schemas.microsoft.com/office/drawing/2014/main" id="{BCC0D186-A12C-C691-CAB9-685644D135CF}"/>
              </a:ext>
            </a:extLst>
          </p:cNvPr>
          <p:cNvSpPr txBox="1"/>
          <p:nvPr/>
        </p:nvSpPr>
        <p:spPr>
          <a:xfrm>
            <a:off x="1027471" y="4584178"/>
            <a:ext cx="4572000" cy="1477328"/>
          </a:xfrm>
          <a:prstGeom prst="rect">
            <a:avLst/>
          </a:prstGeom>
          <a:noFill/>
        </p:spPr>
        <p:txBody>
          <a:bodyPr wrap="square" rtlCol="0">
            <a:spAutoFit/>
          </a:bodyPr>
          <a:lstStyle/>
          <a:p>
            <a:r>
              <a:rPr lang="en-GB" dirty="0"/>
              <a:t>INSIGHT </a:t>
            </a:r>
          </a:p>
          <a:p>
            <a:pPr marL="285750" indent="-285750">
              <a:buFont typeface="Arial" panose="020B0604020202020204" pitchFamily="34" charset="0"/>
              <a:buChar char="•"/>
            </a:pPr>
            <a:r>
              <a:rPr lang="en-GB" dirty="0"/>
              <a:t>Gauteng with the highest viewership of 38%</a:t>
            </a:r>
          </a:p>
          <a:p>
            <a:pPr marL="285750" indent="-285750">
              <a:buFont typeface="Arial" panose="020B0604020202020204" pitchFamily="34" charset="0"/>
              <a:buChar char="•"/>
            </a:pPr>
            <a:r>
              <a:rPr lang="en-GB" dirty="0"/>
              <a:t>Western cape with 19%</a:t>
            </a:r>
          </a:p>
          <a:p>
            <a:pPr marL="285750" indent="-285750">
              <a:buFont typeface="Arial" panose="020B0604020202020204" pitchFamily="34" charset="0"/>
              <a:buChar char="•"/>
            </a:pPr>
            <a:r>
              <a:rPr lang="en-GB" dirty="0"/>
              <a:t>Free state with 3%</a:t>
            </a:r>
          </a:p>
          <a:p>
            <a:pPr marL="285750" indent="-285750">
              <a:buFont typeface="Arial" panose="020B0604020202020204" pitchFamily="34" charset="0"/>
              <a:buChar char="•"/>
            </a:pPr>
            <a:r>
              <a:rPr lang="en-GB" dirty="0"/>
              <a:t>And northern cape with 2%</a:t>
            </a:r>
            <a:endParaRPr lang="en-ZA" dirty="0"/>
          </a:p>
        </p:txBody>
      </p:sp>
      <p:sp>
        <p:nvSpPr>
          <p:cNvPr id="10" name="TextBox 9">
            <a:extLst>
              <a:ext uri="{FF2B5EF4-FFF2-40B4-BE49-F238E27FC236}">
                <a16:creationId xmlns:a16="http://schemas.microsoft.com/office/drawing/2014/main" id="{F856CC3B-9E06-0B86-CB8B-CC2434225E23}"/>
              </a:ext>
            </a:extLst>
          </p:cNvPr>
          <p:cNvSpPr txBox="1"/>
          <p:nvPr/>
        </p:nvSpPr>
        <p:spPr>
          <a:xfrm>
            <a:off x="6823587" y="4503174"/>
            <a:ext cx="4473678" cy="1477328"/>
          </a:xfrm>
          <a:prstGeom prst="rect">
            <a:avLst/>
          </a:prstGeom>
          <a:noFill/>
        </p:spPr>
        <p:txBody>
          <a:bodyPr wrap="square" rtlCol="0">
            <a:spAutoFit/>
          </a:bodyPr>
          <a:lstStyle/>
          <a:p>
            <a:r>
              <a:rPr lang="en-GB" dirty="0"/>
              <a:t>INSIGHT </a:t>
            </a:r>
          </a:p>
          <a:p>
            <a:pPr marL="285750" indent="-285750">
              <a:buFont typeface="Arial" panose="020B0604020202020204" pitchFamily="34" charset="0"/>
              <a:buChar char="•"/>
            </a:pPr>
            <a:r>
              <a:rPr lang="en-GB" dirty="0"/>
              <a:t>The highest viewership is low time spent with an average 85,20%</a:t>
            </a:r>
          </a:p>
          <a:p>
            <a:pPr marL="285750" indent="-285750">
              <a:buFont typeface="Arial" panose="020B0604020202020204" pitchFamily="34" charset="0"/>
              <a:buChar char="•"/>
            </a:pPr>
            <a:r>
              <a:rPr lang="en-ZA" dirty="0"/>
              <a:t>High time spent with 7,59%</a:t>
            </a:r>
          </a:p>
          <a:p>
            <a:pPr marL="285750" indent="-285750">
              <a:buFont typeface="Arial" panose="020B0604020202020204" pitchFamily="34" charset="0"/>
              <a:buChar char="•"/>
            </a:pPr>
            <a:r>
              <a:rPr lang="en-ZA" dirty="0"/>
              <a:t>The lowest time spent is mid with 7,21%</a:t>
            </a:r>
          </a:p>
        </p:txBody>
      </p:sp>
    </p:spTree>
    <p:extLst>
      <p:ext uri="{BB962C8B-B14F-4D97-AF65-F5344CB8AC3E}">
        <p14:creationId xmlns:p14="http://schemas.microsoft.com/office/powerpoint/2010/main" val="159373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AC0DA8-5B32-D1E4-446B-1D9BBA00B875}"/>
              </a:ext>
            </a:extLst>
          </p:cNvPr>
          <p:cNvSpPr>
            <a:spLocks noGrp="1"/>
          </p:cNvSpPr>
          <p:nvPr>
            <p:ph type="sldNum" sz="quarter" idx="4"/>
          </p:nvPr>
        </p:nvSpPr>
        <p:spPr/>
        <p:txBody>
          <a:bodyPr/>
          <a:lstStyle/>
          <a:p>
            <a:r>
              <a:rPr lang="en-US" dirty="0"/>
              <a:t>6</a:t>
            </a:r>
          </a:p>
        </p:txBody>
      </p:sp>
      <p:sp>
        <p:nvSpPr>
          <p:cNvPr id="6" name="TextBox 5">
            <a:extLst>
              <a:ext uri="{FF2B5EF4-FFF2-40B4-BE49-F238E27FC236}">
                <a16:creationId xmlns:a16="http://schemas.microsoft.com/office/drawing/2014/main" id="{8DCB444B-86F3-1FB3-0F92-BA35B348A28F}"/>
              </a:ext>
            </a:extLst>
          </p:cNvPr>
          <p:cNvSpPr txBox="1"/>
          <p:nvPr/>
        </p:nvSpPr>
        <p:spPr>
          <a:xfrm>
            <a:off x="2467897" y="934065"/>
            <a:ext cx="6656438" cy="369332"/>
          </a:xfrm>
          <a:prstGeom prst="rect">
            <a:avLst/>
          </a:prstGeom>
          <a:noFill/>
        </p:spPr>
        <p:txBody>
          <a:bodyPr wrap="square" rtlCol="0">
            <a:spAutoFit/>
          </a:bodyPr>
          <a:lstStyle/>
          <a:p>
            <a:pPr algn="ctr"/>
            <a:r>
              <a:rPr lang="en-GB" dirty="0"/>
              <a:t>RECOMMENDATIONS</a:t>
            </a:r>
            <a:endParaRPr lang="en-ZA" dirty="0"/>
          </a:p>
        </p:txBody>
      </p:sp>
      <p:sp>
        <p:nvSpPr>
          <p:cNvPr id="2" name="TextBox 1">
            <a:extLst>
              <a:ext uri="{FF2B5EF4-FFF2-40B4-BE49-F238E27FC236}">
                <a16:creationId xmlns:a16="http://schemas.microsoft.com/office/drawing/2014/main" id="{92861D1B-DF8E-459F-B258-9EBA256985F7}"/>
              </a:ext>
            </a:extLst>
          </p:cNvPr>
          <p:cNvSpPr txBox="1"/>
          <p:nvPr/>
        </p:nvSpPr>
        <p:spPr>
          <a:xfrm>
            <a:off x="1042219" y="1730477"/>
            <a:ext cx="10225549" cy="2862322"/>
          </a:xfrm>
          <a:prstGeom prst="rect">
            <a:avLst/>
          </a:prstGeom>
          <a:noFill/>
        </p:spPr>
        <p:txBody>
          <a:bodyPr wrap="square" rtlCol="0">
            <a:spAutoFit/>
          </a:bodyPr>
          <a:lstStyle/>
          <a:p>
            <a:r>
              <a:rPr lang="en-GB" dirty="0"/>
              <a:t>Content Strategy </a:t>
            </a:r>
          </a:p>
          <a:p>
            <a:pPr marL="285750" indent="-285750">
              <a:buFont typeface="Arial" panose="020B0604020202020204" pitchFamily="34" charset="0"/>
              <a:buChar char="•"/>
            </a:pPr>
            <a:r>
              <a:rPr lang="en-GB" dirty="0"/>
              <a:t>Develop more programs that appeal to women.</a:t>
            </a:r>
          </a:p>
          <a:p>
            <a:pPr marL="285750" indent="-285750">
              <a:buFont typeface="Arial" panose="020B0604020202020204" pitchFamily="34" charset="0"/>
              <a:buChar char="•"/>
            </a:pPr>
            <a:r>
              <a:rPr lang="en-GB" dirty="0"/>
              <a:t>Create family/kids-friendly shows to boost youth viewership.</a:t>
            </a:r>
          </a:p>
          <a:p>
            <a:pPr marL="285750" indent="-285750">
              <a:buFont typeface="Arial" panose="020B0604020202020204" pitchFamily="34" charset="0"/>
              <a:buChar char="•"/>
            </a:pPr>
            <a:r>
              <a:rPr lang="en-GB" dirty="0"/>
              <a:t>Localize content for top provinces (Gauteng, Western Cape).</a:t>
            </a:r>
          </a:p>
          <a:p>
            <a:r>
              <a:rPr lang="en-GB" dirty="0"/>
              <a:t>Marketing &amp; Engagement</a:t>
            </a:r>
          </a:p>
          <a:p>
            <a:pPr marL="285750" indent="-285750">
              <a:buFont typeface="Arial" panose="020B0604020202020204" pitchFamily="34" charset="0"/>
              <a:buChar char="•"/>
            </a:pPr>
            <a:r>
              <a:rPr lang="en-GB" dirty="0"/>
              <a:t>Target ads and promotions to strong demographics (young adult males).</a:t>
            </a:r>
          </a:p>
          <a:p>
            <a:pPr marL="285750" indent="-285750">
              <a:buFont typeface="Arial" panose="020B0604020202020204" pitchFamily="34" charset="0"/>
              <a:buChar char="•"/>
            </a:pPr>
            <a:r>
              <a:rPr lang="en-GB" dirty="0"/>
              <a:t>Create campaigns to draw in underrepresented groups (females, kids, minority provinces).</a:t>
            </a:r>
          </a:p>
          <a:p>
            <a:r>
              <a:rPr lang="en-GB" dirty="0"/>
              <a:t>Retention Focus</a:t>
            </a:r>
          </a:p>
          <a:p>
            <a:pPr marL="285750" indent="-285750">
              <a:buFont typeface="Arial" panose="020B0604020202020204" pitchFamily="34" charset="0"/>
              <a:buChar char="•"/>
            </a:pPr>
            <a:r>
              <a:rPr lang="en-GB" dirty="0"/>
              <a:t>Increase viewer time spent (interactive shows, binge-worthy serials, competitions).</a:t>
            </a:r>
          </a:p>
          <a:p>
            <a:pPr marL="285750" indent="-285750">
              <a:buFont typeface="Arial" panose="020B0604020202020204" pitchFamily="34" charset="0"/>
              <a:buChar char="•"/>
            </a:pPr>
            <a:r>
              <a:rPr lang="en-GB" dirty="0"/>
              <a:t>Leverage prime afternoon slots since they show the highest viewership.</a:t>
            </a:r>
            <a:endParaRPr lang="en-ZA" dirty="0"/>
          </a:p>
        </p:txBody>
      </p:sp>
    </p:spTree>
    <p:extLst>
      <p:ext uri="{BB962C8B-B14F-4D97-AF65-F5344CB8AC3E}">
        <p14:creationId xmlns:p14="http://schemas.microsoft.com/office/powerpoint/2010/main" val="2540665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p:txBody>
          <a:bodyPr/>
          <a:lstStyle/>
          <a:p>
            <a:r>
              <a:rPr lang="en-US" dirty="0"/>
              <a:t>thank you</a:t>
            </a:r>
          </a:p>
        </p:txBody>
      </p:sp>
      <p:sp>
        <p:nvSpPr>
          <p:cNvPr id="11" name="Content Placeholder 10">
            <a:extLst>
              <a:ext uri="{FF2B5EF4-FFF2-40B4-BE49-F238E27FC236}">
                <a16:creationId xmlns:a16="http://schemas.microsoft.com/office/drawing/2014/main" id="{C6DCC38C-603B-CCD0-2914-0BBCD4F4F74E}"/>
              </a:ext>
            </a:extLst>
          </p:cNvPr>
          <p:cNvSpPr>
            <a:spLocks noGrp="1"/>
          </p:cNvSpPr>
          <p:nvPr>
            <p:ph sz="quarter" idx="13"/>
          </p:nvPr>
        </p:nvSpPr>
        <p:spPr>
          <a:xfrm>
            <a:off x="6848856" y="914400"/>
            <a:ext cx="3867912" cy="5029200"/>
          </a:xfrm>
        </p:spPr>
        <p:txBody>
          <a:bodyPr anchor="ctr"/>
          <a:lstStyle/>
          <a:p>
            <a:r>
              <a:rPr lang="en-US" dirty="0"/>
              <a:t>BRIGHT TV</a:t>
            </a:r>
          </a:p>
          <a:p>
            <a:pPr lvl="1"/>
            <a:r>
              <a:rPr lang="en-US" dirty="0"/>
              <a:t>KATLEHO MAPHOTO</a:t>
            </a:r>
          </a:p>
          <a:p>
            <a:pPr lvl="1"/>
            <a:endParaRPr lang="en-US" dirty="0"/>
          </a:p>
          <a:p>
            <a:endParaRPr lang="en-US" dirty="0"/>
          </a:p>
        </p:txBody>
      </p:sp>
      <p:sp>
        <p:nvSpPr>
          <p:cNvPr id="3" name="TextBox 2">
            <a:extLst>
              <a:ext uri="{FF2B5EF4-FFF2-40B4-BE49-F238E27FC236}">
                <a16:creationId xmlns:a16="http://schemas.microsoft.com/office/drawing/2014/main" id="{5B35E2A0-8674-CAB9-9F72-E3723C69E618}"/>
              </a:ext>
            </a:extLst>
          </p:cNvPr>
          <p:cNvSpPr txBox="1"/>
          <p:nvPr/>
        </p:nvSpPr>
        <p:spPr>
          <a:xfrm>
            <a:off x="11149781" y="5722374"/>
            <a:ext cx="875071" cy="830997"/>
          </a:xfrm>
          <a:prstGeom prst="rect">
            <a:avLst/>
          </a:prstGeom>
          <a:noFill/>
        </p:spPr>
        <p:txBody>
          <a:bodyPr wrap="square" rtlCol="0">
            <a:spAutoFit/>
          </a:bodyPr>
          <a:lstStyle/>
          <a:p>
            <a:r>
              <a:rPr lang="en-GB" sz="2400" dirty="0">
                <a:latin typeface="Sagona Book" panose="02020503050505020204" pitchFamily="18" charset="0"/>
              </a:rPr>
              <a:t>7</a:t>
            </a:r>
          </a:p>
          <a:p>
            <a:endParaRPr lang="en-ZA" sz="2400" dirty="0">
              <a:latin typeface="Sagona Book" panose="02020503050505020204" pitchFamily="18" charset="0"/>
            </a:endParaRPr>
          </a:p>
        </p:txBody>
      </p:sp>
    </p:spTree>
    <p:extLst>
      <p:ext uri="{BB962C8B-B14F-4D97-AF65-F5344CB8AC3E}">
        <p14:creationId xmlns:p14="http://schemas.microsoft.com/office/powerpoint/2010/main" val="2188828507"/>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{3DB47A48-8F04-4055-A1FB-F923652164C3}tf11964407_win32</Template>
  <TotalTime>200</TotalTime>
  <Words>468</Words>
  <Application>Microsoft Office PowerPoint</Application>
  <PresentationFormat>Widescreen</PresentationFormat>
  <Paragraphs>70</Paragraphs>
  <Slides>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Courier New</vt:lpstr>
      <vt:lpstr>Gill Sans Nova Light</vt:lpstr>
      <vt:lpstr>Sagona Book</vt:lpstr>
      <vt:lpstr>Custom</vt:lpstr>
      <vt:lpstr>BRIGHT TV ANALYSIS</vt:lpstr>
      <vt:lpstr>agenda</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Katleho Maphoto</dc:creator>
  <cp:lastModifiedBy>Katleho Maphoto</cp:lastModifiedBy>
  <cp:revision>1</cp:revision>
  <dcterms:created xsi:type="dcterms:W3CDTF">2025-09-28T09:16:19Z</dcterms:created>
  <dcterms:modified xsi:type="dcterms:W3CDTF">2025-09-28T12:54:14Z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